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330" r:id="rId3"/>
    <p:sldId id="673" r:id="rId4"/>
    <p:sldId id="766" r:id="rId5"/>
    <p:sldId id="789" r:id="rId6"/>
    <p:sldId id="790" r:id="rId7"/>
    <p:sldId id="787" r:id="rId8"/>
    <p:sldId id="670" r:id="rId9"/>
    <p:sldId id="764" r:id="rId10"/>
    <p:sldId id="765" r:id="rId11"/>
    <p:sldId id="667" r:id="rId12"/>
    <p:sldId id="767" r:id="rId13"/>
    <p:sldId id="768" r:id="rId14"/>
    <p:sldId id="690" r:id="rId15"/>
    <p:sldId id="691" r:id="rId16"/>
    <p:sldId id="693" r:id="rId17"/>
    <p:sldId id="769" r:id="rId18"/>
    <p:sldId id="772" r:id="rId19"/>
    <p:sldId id="773" r:id="rId20"/>
    <p:sldId id="771" r:id="rId21"/>
    <p:sldId id="770" r:id="rId22"/>
    <p:sldId id="468" r:id="rId23"/>
    <p:sldId id="780" r:id="rId24"/>
    <p:sldId id="777" r:id="rId25"/>
    <p:sldId id="778" r:id="rId26"/>
    <p:sldId id="779" r:id="rId27"/>
    <p:sldId id="781" r:id="rId28"/>
    <p:sldId id="782" r:id="rId29"/>
    <p:sldId id="783" r:id="rId30"/>
    <p:sldId id="784" r:id="rId31"/>
    <p:sldId id="785" r:id="rId32"/>
    <p:sldId id="7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963"/>
  </p:normalViewPr>
  <p:slideViewPr>
    <p:cSldViewPr snapToGrid="0" snapToObjects="1">
      <p:cViewPr varScale="1">
        <p:scale>
          <a:sx n="147" d="100"/>
          <a:sy n="147" d="100"/>
        </p:scale>
        <p:origin x="44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23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5864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917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1465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4095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6478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2900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6229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6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197829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11/9/20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46164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11/9/20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550213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11/9/20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98476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11/9/20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44980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5400"/>
            <a:ext cx="11039928" cy="517064"/>
          </a:xfrm>
          <a:prstGeom prst="rect">
            <a:avLst/>
          </a:prstGeom>
        </p:spPr>
        <p:txBody>
          <a:bodyPr wrap="square" anchor="t"/>
          <a:lstStyle>
            <a:lvl1pPr algn="l">
              <a:lnSpc>
                <a:spcPct val="90000"/>
              </a:lnSpc>
              <a:defRPr sz="3733"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304800" y="1092200"/>
            <a:ext cx="11327653" cy="4928125"/>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8070839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7BBC359C-8B98-904F-955B-7B675E601B13}" type="datetimeFigureOut">
              <a:rPr lang="en-US" altLang="en-US"/>
              <a:pPr/>
              <a:t>11/9/20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2083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90931"/>
          </a:xfrm>
          <a:prstGeom prst="rect">
            <a:avLst/>
          </a:prstGeom>
        </p:spPr>
        <p:txBody>
          <a:bodyPr wrap="square" anchor="t"/>
          <a:lstStyle>
            <a:lvl1pPr>
              <a:lnSpc>
                <a:spcPct val="90000"/>
              </a:lnSpc>
              <a:defRPr sz="4267"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52226357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11/9/20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11/9/20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9" name="TextBox 11"/>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400" b="1">
                <a:solidFill>
                  <a:schemeClr val="bg1"/>
                </a:solidFill>
              </a:rPr>
              <a:pPr/>
              <a:t>‹#›</a:t>
            </a:fld>
            <a:r>
              <a:rPr lang="en-US" altLang="en-US" sz="1400" b="1" dirty="0">
                <a:solidFill>
                  <a:schemeClr val="bg1"/>
                </a:solidFill>
              </a:rPr>
              <a:t> </a:t>
            </a:r>
            <a:r>
              <a:rPr lang="en-US" altLang="en-US" sz="1400" dirty="0">
                <a:solidFill>
                  <a:schemeClr val="bg1"/>
                </a:solidFill>
              </a:rPr>
              <a:t>|</a:t>
            </a:r>
            <a:r>
              <a:rPr lang="en-US" altLang="en-US" sz="1400" b="1" dirty="0">
                <a:solidFill>
                  <a:schemeClr val="bg1"/>
                </a:solidFill>
              </a:rPr>
              <a:t> E6156 – Topics in SW Engineering (Cloud Computing): Lecture 10</a:t>
            </a:r>
            <a:br>
              <a:rPr lang="en-US" altLang="en-US" sz="1400" i="1" baseline="0" dirty="0">
                <a:solidFill>
                  <a:schemeClr val="bg1"/>
                </a:solidFill>
              </a:rPr>
            </a:br>
            <a:r>
              <a:rPr lang="de-DE" altLang="en-US" sz="1200" i="1" dirty="0">
                <a:solidFill>
                  <a:schemeClr val="bg1"/>
                </a:solidFill>
              </a:rPr>
              <a:t>© Donald F. Ferguson, 2018</a:t>
            </a:r>
            <a:endParaRPr lang="en-US" altLang="en-US" sz="12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Tree>
    <p:extLst>
      <p:ext uri="{BB962C8B-B14F-4D97-AF65-F5344CB8AC3E}">
        <p14:creationId xmlns:p14="http://schemas.microsoft.com/office/powerpoint/2010/main" val="3164497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soft.com/en-us/azure/architecture/patterns/anti-corruption-layer"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e6156f20site.s3.us-east-2.amazonaws.com/WebSite/" TargetMode="External"/><Relationship Id="rId2" Type="http://schemas.openxmlformats.org/officeDocument/2006/relationships/hyperlink" Target="https://y9id42n6b0.execute-api.us-east-1.amazonaws.com/" TargetMode="External"/><Relationship Id="rId1" Type="http://schemas.openxmlformats.org/officeDocument/2006/relationships/slideLayout" Target="../slideLayouts/slideLayout18.xml"/><Relationship Id="rId6" Type="http://schemas.openxmlformats.org/officeDocument/2006/relationships/hyperlink" Target="https://api.dff-e6156.org/accounts" TargetMode="External"/><Relationship Id="rId5" Type="http://schemas.openxmlformats.org/officeDocument/2006/relationships/hyperlink" Target="https://api.dff-e6156.org/users" TargetMode="External"/><Relationship Id="rId4" Type="http://schemas.openxmlformats.org/officeDocument/2006/relationships/hyperlink" Target="https://www.dff-e6156.org/index.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6156f20site.s3.us-east-2.amazonaws.com/WebSite/" TargetMode="External"/><Relationship Id="rId2" Type="http://schemas.openxmlformats.org/officeDocument/2006/relationships/hyperlink" Target="https://y9id42n6b0.execute-api.us-east-1.amazonaws.com/" TargetMode="External"/><Relationship Id="rId1" Type="http://schemas.openxmlformats.org/officeDocument/2006/relationships/slideLayout" Target="../slideLayouts/slideLayout18.xml"/><Relationship Id="rId6" Type="http://schemas.openxmlformats.org/officeDocument/2006/relationships/hyperlink" Target="https://api.dff-e6156.org/accounts" TargetMode="External"/><Relationship Id="rId5" Type="http://schemas.openxmlformats.org/officeDocument/2006/relationships/hyperlink" Target="https://api.dff-e6156.org/users" TargetMode="External"/><Relationship Id="rId4" Type="http://schemas.openxmlformats.org/officeDocument/2006/relationships/hyperlink" Target="https://www.dff-e6156.org/ind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pi.slack.com/best-practices/blueprints/actionable-notifications" TargetMode="External"/><Relationship Id="rId4" Type="http://schemas.openxmlformats.org/officeDocument/2006/relationships/hyperlink" Target="https://en.wikipedia.org/wiki/Webhook"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pi.slack.com/methods/views.open" TargetMode="External"/><Relationship Id="rId3" Type="http://schemas.openxmlformats.org/officeDocument/2006/relationships/image" Target="../media/image1.emf"/><Relationship Id="rId7" Type="http://schemas.openxmlformats.org/officeDocument/2006/relationships/hyperlink" Target="https://api.slack.com/interactive-messag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api.slack.com/events-api" TargetMode="External"/><Relationship Id="rId5" Type="http://schemas.openxmlformats.org/officeDocument/2006/relationships/hyperlink" Target="https://api.slack.com/events/im.message" TargetMode="External"/><Relationship Id="rId10" Type="http://schemas.openxmlformats.org/officeDocument/2006/relationships/hyperlink" Target="https://api.slack.com/methods/chat.postMessage" TargetMode="External"/><Relationship Id="rId4" Type="http://schemas.openxmlformats.org/officeDocument/2006/relationships/image" Target="../media/image6.png"/><Relationship Id="rId9" Type="http://schemas.openxmlformats.org/officeDocument/2006/relationships/hyperlink" Target="https://api.slack.com/ap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60960" y="1267301"/>
            <a:ext cx="12192000" cy="36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a:spcBef>
                <a:spcPct val="0"/>
              </a:spcBef>
              <a:buNone/>
            </a:pPr>
            <a:r>
              <a:rPr lang="en-US" altLang="en-US" sz="2400" i="1" dirty="0">
                <a:solidFill>
                  <a:schemeClr val="bg1"/>
                </a:solidFill>
              </a:rPr>
              <a:t>Lecture 10: Overall Site Company Image, API GW,</a:t>
            </a:r>
            <a:br>
              <a:rPr lang="en-US" altLang="en-US" sz="2400" i="1" dirty="0">
                <a:solidFill>
                  <a:schemeClr val="bg1"/>
                </a:solidFill>
              </a:rPr>
            </a:br>
            <a:r>
              <a:rPr lang="en-US" altLang="en-US" sz="2400" i="1" dirty="0">
                <a:solidFill>
                  <a:schemeClr val="bg1"/>
                </a:solidFill>
              </a:rPr>
              <a:t>API Gateway Authorizer, Step Functions, Message Drive Apps.</a:t>
            </a:r>
            <a:br>
              <a:rPr lang="en-US" altLang="en-US" sz="2400" i="1" dirty="0">
                <a:solidFill>
                  <a:schemeClr val="bg1"/>
                </a:solidFill>
              </a:rPr>
            </a:b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REST Concepts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304800" y="639396"/>
            <a:ext cx="9861242" cy="5266944"/>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3395868" y="122332"/>
            <a:ext cx="7596809" cy="369332"/>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19" name="Rounded Rectangle 18">
            <a:extLst>
              <a:ext uri="{FF2B5EF4-FFF2-40B4-BE49-F238E27FC236}">
                <a16:creationId xmlns:a16="http://schemas.microsoft.com/office/drawing/2014/main" id="{540781E4-FAA3-4249-A278-F5B9674A8430}"/>
              </a:ext>
            </a:extLst>
          </p:cNvPr>
          <p:cNvSpPr/>
          <p:nvPr/>
        </p:nvSpPr>
        <p:spPr>
          <a:xfrm>
            <a:off x="7252855" y="3314700"/>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A</a:t>
            </a:r>
          </a:p>
        </p:txBody>
      </p:sp>
      <p:sp>
        <p:nvSpPr>
          <p:cNvPr id="22" name="Rounded Rectangle 21">
            <a:extLst>
              <a:ext uri="{FF2B5EF4-FFF2-40B4-BE49-F238E27FC236}">
                <a16:creationId xmlns:a16="http://schemas.microsoft.com/office/drawing/2014/main" id="{87C0B41A-107D-3249-B1A1-F3D7F48B7244}"/>
              </a:ext>
            </a:extLst>
          </p:cNvPr>
          <p:cNvSpPr/>
          <p:nvPr/>
        </p:nvSpPr>
        <p:spPr>
          <a:xfrm>
            <a:off x="7252854" y="3966284"/>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B</a:t>
            </a:r>
          </a:p>
        </p:txBody>
      </p:sp>
      <p:sp>
        <p:nvSpPr>
          <p:cNvPr id="23" name="Rounded Rectangle 22">
            <a:extLst>
              <a:ext uri="{FF2B5EF4-FFF2-40B4-BE49-F238E27FC236}">
                <a16:creationId xmlns:a16="http://schemas.microsoft.com/office/drawing/2014/main" id="{F84748BC-41F2-2B41-81A2-21394FCF4A7A}"/>
              </a:ext>
            </a:extLst>
          </p:cNvPr>
          <p:cNvSpPr/>
          <p:nvPr/>
        </p:nvSpPr>
        <p:spPr>
          <a:xfrm>
            <a:off x="7252854" y="4617868"/>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C</a:t>
            </a:r>
          </a:p>
        </p:txBody>
      </p:sp>
      <p:sp>
        <p:nvSpPr>
          <p:cNvPr id="20" name="Rounded Rectangle 19">
            <a:extLst>
              <a:ext uri="{FF2B5EF4-FFF2-40B4-BE49-F238E27FC236}">
                <a16:creationId xmlns:a16="http://schemas.microsoft.com/office/drawing/2014/main" id="{36CE0677-8D4E-CB4E-AE5A-EB7F41F86712}"/>
              </a:ext>
            </a:extLst>
          </p:cNvPr>
          <p:cNvSpPr/>
          <p:nvPr/>
        </p:nvSpPr>
        <p:spPr>
          <a:xfrm>
            <a:off x="7055427" y="3117273"/>
            <a:ext cx="4062846" cy="2296391"/>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88504"/>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2" name="Picture 11">
            <a:extLst>
              <a:ext uri="{FF2B5EF4-FFF2-40B4-BE49-F238E27FC236}">
                <a16:creationId xmlns:a16="http://schemas.microsoft.com/office/drawing/2014/main" id="{215CDC3C-1E2C-2F42-A906-99BE47B28FE1}"/>
              </a:ext>
            </a:extLst>
          </p:cNvPr>
          <p:cNvPicPr>
            <a:picLocks noChangeAspect="1"/>
          </p:cNvPicPr>
          <p:nvPr/>
        </p:nvPicPr>
        <p:blipFill>
          <a:blip r:embed="rId2"/>
          <a:stretch>
            <a:fillRect/>
          </a:stretch>
        </p:blipFill>
        <p:spPr>
          <a:xfrm>
            <a:off x="0" y="1143000"/>
            <a:ext cx="5959174" cy="4167051"/>
          </a:xfrm>
          <a:prstGeom prst="rect">
            <a:avLst/>
          </a:prstGeom>
        </p:spPr>
      </p:pic>
      <p:pic>
        <p:nvPicPr>
          <p:cNvPr id="14" name="Picture 13">
            <a:extLst>
              <a:ext uri="{FF2B5EF4-FFF2-40B4-BE49-F238E27FC236}">
                <a16:creationId xmlns:a16="http://schemas.microsoft.com/office/drawing/2014/main" id="{D1758556-5F33-0C4E-8DAF-48B077629236}"/>
              </a:ext>
            </a:extLst>
          </p:cNvPr>
          <p:cNvPicPr>
            <a:picLocks noChangeAspect="1"/>
          </p:cNvPicPr>
          <p:nvPr/>
        </p:nvPicPr>
        <p:blipFill>
          <a:blip r:embed="rId3"/>
          <a:stretch>
            <a:fillRect/>
          </a:stretch>
        </p:blipFill>
        <p:spPr>
          <a:xfrm>
            <a:off x="5700246" y="1143000"/>
            <a:ext cx="6395121" cy="3580642"/>
          </a:xfrm>
          <a:prstGeom prst="rect">
            <a:avLst/>
          </a:prstGeom>
        </p:spPr>
      </p:pic>
    </p:spTree>
    <p:extLst>
      <p:ext uri="{BB962C8B-B14F-4D97-AF65-F5344CB8AC3E}">
        <p14:creationId xmlns:p14="http://schemas.microsoft.com/office/powerpoint/2010/main" val="66808820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6125736" y="3720597"/>
            <a:ext cx="5506717" cy="2299728"/>
          </a:xfrm>
        </p:spPr>
        <p:txBody>
          <a:bodyPr>
            <a:normAutofit lnSpcReduction="10000"/>
          </a:bodyPr>
          <a:lstStyle/>
          <a:p>
            <a:pPr>
              <a:spcBef>
                <a:spcPts val="0"/>
              </a:spcBef>
              <a:spcAft>
                <a:spcPts val="267"/>
              </a:spcAft>
            </a:pPr>
            <a:r>
              <a:rPr lang="en-US" sz="2133" dirty="0"/>
              <a:t>If</a:t>
            </a:r>
          </a:p>
          <a:p>
            <a:pPr lvl="1">
              <a:spcBef>
                <a:spcPts val="0"/>
              </a:spcBef>
              <a:spcAft>
                <a:spcPts val="267"/>
              </a:spcAft>
            </a:pPr>
            <a:r>
              <a:rPr lang="en-US" sz="1867" dirty="0"/>
              <a:t>The written value</a:t>
            </a:r>
          </a:p>
          <a:p>
            <a:pPr lvl="1">
              <a:spcBef>
                <a:spcPts val="0"/>
              </a:spcBef>
              <a:spcAft>
                <a:spcPts val="267"/>
              </a:spcAft>
            </a:pPr>
            <a:r>
              <a:rPr lang="en-US" sz="1867" dirty="0"/>
              <a:t>Depends on the read value.</a:t>
            </a:r>
          </a:p>
          <a:p>
            <a:pPr lvl="1">
              <a:spcBef>
                <a:spcPts val="0"/>
              </a:spcBef>
              <a:spcAft>
                <a:spcPts val="267"/>
              </a:spcAft>
            </a:pPr>
            <a:r>
              <a:rPr lang="en-US" sz="1867" dirty="0"/>
              <a:t>The resource may be in the wrong state at the end.</a:t>
            </a:r>
          </a:p>
          <a:p>
            <a:pPr>
              <a:spcBef>
                <a:spcPts val="0"/>
              </a:spcBef>
              <a:spcAft>
                <a:spcPts val="267"/>
              </a:spcAft>
            </a:pPr>
            <a:r>
              <a:rPr lang="en-US" dirty="0"/>
              <a:t>The execution was RRWW</a:t>
            </a:r>
          </a:p>
          <a:p>
            <a:pPr>
              <a:spcBef>
                <a:spcPts val="0"/>
              </a:spcBef>
              <a:spcAft>
                <a:spcPts val="267"/>
              </a:spcAft>
            </a:pPr>
            <a:r>
              <a:rPr lang="en-US" dirty="0"/>
              <a:t>But the intent was RWRW.</a:t>
            </a:r>
          </a:p>
        </p:txBody>
      </p:sp>
      <p:pic>
        <p:nvPicPr>
          <p:cNvPr id="3" name="Picture 2"/>
          <p:cNvPicPr>
            <a:picLocks noChangeAspect="1"/>
          </p:cNvPicPr>
          <p:nvPr/>
        </p:nvPicPr>
        <p:blipFill>
          <a:blip r:embed="rId2"/>
          <a:stretch>
            <a:fillRect/>
          </a:stretch>
        </p:blipFill>
        <p:spPr>
          <a:xfrm>
            <a:off x="298903" y="1576299"/>
            <a:ext cx="1245448" cy="1462048"/>
          </a:xfrm>
          <a:prstGeom prst="rect">
            <a:avLst/>
          </a:prstGeom>
        </p:spPr>
      </p:pic>
      <p:pic>
        <p:nvPicPr>
          <p:cNvPr id="4" name="Picture 3"/>
          <p:cNvPicPr>
            <a:picLocks noChangeAspect="1"/>
          </p:cNvPicPr>
          <p:nvPr/>
        </p:nvPicPr>
        <p:blipFill>
          <a:blip r:embed="rId3"/>
          <a:stretch>
            <a:fillRect/>
          </a:stretch>
        </p:blipFill>
        <p:spPr>
          <a:xfrm>
            <a:off x="458723" y="3836019"/>
            <a:ext cx="1444500" cy="1693747"/>
          </a:xfrm>
          <a:prstGeom prst="rect">
            <a:avLst/>
          </a:prstGeom>
        </p:spPr>
      </p:pic>
      <p:sp>
        <p:nvSpPr>
          <p:cNvPr id="5" name="Rounded Rectangle 4"/>
          <p:cNvSpPr/>
          <p:nvPr/>
        </p:nvSpPr>
        <p:spPr>
          <a:xfrm>
            <a:off x="6338688" y="928093"/>
            <a:ext cx="4638907" cy="2537523"/>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fontAlgn="base">
              <a:spcBef>
                <a:spcPct val="0"/>
              </a:spcBef>
              <a:spcAft>
                <a:spcPct val="0"/>
              </a:spcAft>
            </a:pPr>
            <a:r>
              <a:rPr lang="en-US" sz="2400" dirty="0">
                <a:solidFill>
                  <a:srgbClr val="FFFF00"/>
                </a:solidFill>
                <a:latin typeface="Calibri"/>
              </a:rPr>
              <a:t>Some</a:t>
            </a:r>
          </a:p>
          <a:p>
            <a:pPr algn="ctr" defTabSz="609585" fontAlgn="base">
              <a:spcBef>
                <a:spcPct val="0"/>
              </a:spcBef>
              <a:spcAft>
                <a:spcPct val="0"/>
              </a:spcAft>
            </a:pPr>
            <a:r>
              <a:rPr lang="en-US" sz="2400" dirty="0">
                <a:solidFill>
                  <a:srgbClr val="FFFF00"/>
                </a:solidFill>
                <a:latin typeface="Calibri"/>
              </a:rPr>
              <a:t>Resource</a:t>
            </a:r>
          </a:p>
        </p:txBody>
      </p:sp>
      <p:cxnSp>
        <p:nvCxnSpPr>
          <p:cNvPr id="7" name="Straight Arrow Connector 6"/>
          <p:cNvCxnSpPr/>
          <p:nvPr/>
        </p:nvCxnSpPr>
        <p:spPr>
          <a:xfrm flipV="1">
            <a:off x="1278674" y="1321320"/>
            <a:ext cx="5060015" cy="4876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52132" y="1199376"/>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1. Bob GETs the resource.</a:t>
            </a:r>
          </a:p>
        </p:txBody>
      </p:sp>
      <p:sp>
        <p:nvSpPr>
          <p:cNvPr id="9" name="TextBox 8"/>
          <p:cNvSpPr txBox="1"/>
          <p:nvPr/>
        </p:nvSpPr>
        <p:spPr>
          <a:xfrm>
            <a:off x="1457753" y="3063393"/>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2. Mary GETs the resource.</a:t>
            </a:r>
          </a:p>
        </p:txBody>
      </p:sp>
      <p:sp>
        <p:nvSpPr>
          <p:cNvPr id="10" name="TextBox 9"/>
          <p:cNvSpPr txBox="1"/>
          <p:nvPr/>
        </p:nvSpPr>
        <p:spPr>
          <a:xfrm>
            <a:off x="1670704" y="2246416"/>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3. Bob changes the data based on values.</a:t>
            </a:r>
          </a:p>
        </p:txBody>
      </p:sp>
      <p:cxnSp>
        <p:nvCxnSpPr>
          <p:cNvPr id="13" name="Straight Arrow Connector 12"/>
          <p:cNvCxnSpPr/>
          <p:nvPr/>
        </p:nvCxnSpPr>
        <p:spPr>
          <a:xfrm flipV="1">
            <a:off x="1506574" y="2931865"/>
            <a:ext cx="4757933" cy="105727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81712" y="1576300"/>
            <a:ext cx="4856976" cy="73650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794189" y="3379541"/>
            <a:ext cx="4544500" cy="1204268"/>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94188" y="4512340"/>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60937" y="787400"/>
            <a:ext cx="11327653" cy="5283200"/>
          </a:xfrm>
        </p:spPr>
        <p:txBody>
          <a:bodyPr>
            <a:normAutofit fontScale="92500" lnSpcReduction="10000"/>
          </a:bodyPr>
          <a:lstStyle/>
          <a:p>
            <a:pPr>
              <a:lnSpc>
                <a:spcPct val="120000"/>
              </a:lnSpc>
              <a:spcBef>
                <a:spcPts val="0"/>
              </a:spcBef>
              <a:spcAft>
                <a:spcPts val="300"/>
              </a:spcAft>
            </a:pPr>
            <a:r>
              <a:rPr lang="en-US" sz="1800" dirty="0"/>
              <a:t>There are two basic approaches to implementing isolation</a:t>
            </a:r>
          </a:p>
          <a:p>
            <a:pPr lvl="1">
              <a:lnSpc>
                <a:spcPct val="120000"/>
              </a:lnSpc>
              <a:spcBef>
                <a:spcPts val="0"/>
              </a:spcBef>
              <a:spcAft>
                <a:spcPts val="300"/>
              </a:spcAft>
            </a:pPr>
            <a:r>
              <a:rPr lang="en-US" sz="1600" dirty="0">
                <a:solidFill>
                  <a:srgbClr val="FF0000"/>
                </a:solidFill>
              </a:rPr>
              <a:t>Locking/Pessimistic, e.g. cursor isolation</a:t>
            </a:r>
          </a:p>
          <a:p>
            <a:pPr lvl="1">
              <a:lnSpc>
                <a:spcPct val="120000"/>
              </a:lnSpc>
              <a:spcBef>
                <a:spcPts val="0"/>
              </a:spcBef>
              <a:spcAft>
                <a:spcPts val="300"/>
              </a:spcAft>
            </a:pPr>
            <a:r>
              <a:rPr lang="en-US" sz="1600" dirty="0"/>
              <a:t>Optimistic: Before committing, each transaction verifies that no other transaction has modified the data it has read.</a:t>
            </a:r>
          </a:p>
          <a:p>
            <a:pPr>
              <a:lnSpc>
                <a:spcPct val="120000"/>
              </a:lnSpc>
              <a:spcBef>
                <a:spcPts val="0"/>
              </a:spcBef>
              <a:spcAft>
                <a:spcPts val="300"/>
              </a:spcAft>
            </a:pPr>
            <a:r>
              <a:rPr lang="en-US" sz="1800" dirty="0"/>
              <a:t>How does this work in REST?</a:t>
            </a:r>
          </a:p>
          <a:p>
            <a:pPr lvl="1">
              <a:lnSpc>
                <a:spcPct val="120000"/>
              </a:lnSpc>
              <a:spcBef>
                <a:spcPts val="0"/>
              </a:spcBef>
              <a:spcAft>
                <a:spcPts val="300"/>
              </a:spcAft>
            </a:pPr>
            <a:r>
              <a:rPr lang="en-US" sz="1600" dirty="0"/>
              <a:t>The server maintains an </a:t>
            </a:r>
            <a:r>
              <a:rPr lang="en-US" sz="1600" dirty="0" err="1"/>
              <a:t>ETag</a:t>
            </a:r>
            <a:r>
              <a:rPr lang="en-US" sz="1600" dirty="0"/>
              <a:t> (Entity Tag) for each resource.</a:t>
            </a:r>
          </a:p>
          <a:p>
            <a:pPr lvl="1">
              <a:lnSpc>
                <a:spcPct val="120000"/>
              </a:lnSpc>
              <a:spcBef>
                <a:spcPts val="0"/>
              </a:spcBef>
              <a:spcAft>
                <a:spcPts val="300"/>
              </a:spcAft>
            </a:pPr>
            <a:r>
              <a:rPr lang="en-US" sz="1600" dirty="0"/>
              <a:t>Every time a resource’s state changes, the server computes a new </a:t>
            </a:r>
            <a:r>
              <a:rPr lang="en-US" sz="1600" dirty="0" err="1"/>
              <a:t>ETag</a:t>
            </a:r>
            <a:r>
              <a:rPr lang="en-US" sz="1600" dirty="0"/>
              <a:t>.</a:t>
            </a:r>
          </a:p>
          <a:p>
            <a:pPr lvl="1">
              <a:lnSpc>
                <a:spcPct val="120000"/>
              </a:lnSpc>
              <a:spcBef>
                <a:spcPts val="0"/>
              </a:spcBef>
              <a:spcAft>
                <a:spcPts val="300"/>
              </a:spcAft>
            </a:pPr>
            <a:r>
              <a:rPr lang="en-US" sz="1600" dirty="0"/>
              <a:t>The server includes the </a:t>
            </a:r>
            <a:r>
              <a:rPr lang="en-US" sz="1600" dirty="0" err="1"/>
              <a:t>ETag</a:t>
            </a:r>
            <a:r>
              <a:rPr lang="en-US" sz="1600" dirty="0"/>
              <a:t> in the header when returning data to the client.</a:t>
            </a:r>
          </a:p>
          <a:p>
            <a:pPr lvl="1">
              <a:lnSpc>
                <a:spcPct val="120000"/>
              </a:lnSpc>
              <a:spcBef>
                <a:spcPts val="0"/>
              </a:spcBef>
              <a:spcAft>
                <a:spcPts val="300"/>
              </a:spcAft>
            </a:pPr>
            <a:r>
              <a:rPr lang="en-US" sz="1600" dirty="0"/>
              <a:t>The server may </a:t>
            </a:r>
            <a:r>
              <a:rPr lang="en-US" sz="1600" i="1" dirty="0"/>
              <a:t>optionally</a:t>
            </a:r>
            <a:r>
              <a:rPr lang="en-US" sz="1600" dirty="0"/>
              <a:t> maintain and return “Last Modified” time for resources.</a:t>
            </a:r>
          </a:p>
          <a:p>
            <a:pPr>
              <a:lnSpc>
                <a:spcPct val="120000"/>
              </a:lnSpc>
              <a:spcBef>
                <a:spcPts val="0"/>
              </a:spcBef>
              <a:spcAft>
                <a:spcPts val="300"/>
              </a:spcAft>
            </a:pPr>
            <a:r>
              <a:rPr lang="en-US" sz="1800" dirty="0"/>
              <a:t>Semantics on updates</a:t>
            </a:r>
          </a:p>
          <a:p>
            <a:pPr lvl="1">
              <a:lnSpc>
                <a:spcPct val="120000"/>
              </a:lnSpc>
              <a:spcBef>
                <a:spcPts val="0"/>
              </a:spcBef>
              <a:spcAft>
                <a:spcPts val="300"/>
              </a:spcAft>
            </a:pPr>
            <a:r>
              <a:rPr lang="en-US" sz="1600" dirty="0"/>
              <a:t>If-Match – value of a previous calls </a:t>
            </a:r>
            <a:r>
              <a:rPr lang="en-US" sz="1600" dirty="0" err="1"/>
              <a:t>ETag</a:t>
            </a:r>
            <a:r>
              <a:rPr lang="en-US" sz="1600" dirty="0"/>
              <a:t> response used with a PUT or DELETE. Server should only act if nobody else has modified the resource since you last fetched it. Otherwise provides a 412.</a:t>
            </a:r>
          </a:p>
          <a:p>
            <a:pPr lvl="1">
              <a:lnSpc>
                <a:spcPct val="120000"/>
              </a:lnSpc>
              <a:spcBef>
                <a:spcPts val="0"/>
              </a:spcBef>
              <a:spcAft>
                <a:spcPts val="300"/>
              </a:spcAft>
            </a:pPr>
            <a:r>
              <a:rPr lang="en-US" sz="16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300"/>
              </a:spcAft>
            </a:pPr>
            <a:r>
              <a:rPr lang="en-US" sz="1600" dirty="0"/>
              <a:t>If-None-Match – value of a previous calls </a:t>
            </a:r>
            <a:r>
              <a:rPr lang="en-US" sz="1600" dirty="0" err="1"/>
              <a:t>ETag</a:t>
            </a:r>
            <a:r>
              <a:rPr lang="en-US" sz="1600" dirty="0"/>
              <a:t> response used with a GET. Server should only provide a response if the </a:t>
            </a:r>
            <a:r>
              <a:rPr lang="en-US" sz="1600" dirty="0" err="1"/>
              <a:t>ETag</a:t>
            </a:r>
            <a:r>
              <a:rPr lang="en-US" sz="1600" dirty="0"/>
              <a:t> doesn’t match, i.e. the resource has been altered. Otherwise provide a 304.</a:t>
            </a:r>
          </a:p>
          <a:p>
            <a:pPr lvl="1">
              <a:lnSpc>
                <a:spcPct val="120000"/>
              </a:lnSpc>
              <a:spcBef>
                <a:spcPts val="0"/>
              </a:spcBef>
              <a:spcAft>
                <a:spcPts val="300"/>
              </a:spcAft>
            </a:pPr>
            <a:r>
              <a:rPr lang="en-US" sz="16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8084693" y="288235"/>
            <a:ext cx="3260035" cy="93903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requires conversation state,</a:t>
            </a:r>
            <a:br>
              <a:rPr lang="en-US" sz="1400" dirty="0"/>
            </a:br>
            <a:r>
              <a:rPr lang="en-US" sz="1400" dirty="0"/>
              <a:t>which would violate the REST</a:t>
            </a:r>
            <a:br>
              <a:rPr lang="en-US" sz="1400" dirty="0"/>
            </a:br>
            <a:r>
              <a:rPr lang="en-US" sz="140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Conditional Processing</a:t>
            </a:r>
            <a:br>
              <a:rPr lang="en-US" sz="2800" dirty="0">
                <a:solidFill>
                  <a:schemeClr val="tx1"/>
                </a:solidFill>
              </a:rPr>
            </a:br>
            <a:br>
              <a:rPr lang="en-US" sz="2800" dirty="0">
                <a:solidFill>
                  <a:schemeClr val="tx1"/>
                </a:solidFill>
              </a:rPr>
            </a:br>
            <a:r>
              <a:rPr lang="en-US" sz="1600" dirty="0">
                <a:solidFill>
                  <a:schemeClr val="tx1"/>
                </a:solidFill>
              </a:rPr>
              <a:t>(https://blog.4psa.com/rest-best-practices-managing-concurrent-updates/)</a:t>
            </a:r>
          </a:p>
        </p:txBody>
      </p:sp>
      <p:pic>
        <p:nvPicPr>
          <p:cNvPr id="3" name="Picture 2"/>
          <p:cNvPicPr>
            <a:picLocks noChangeAspect="1"/>
          </p:cNvPicPr>
          <p:nvPr/>
        </p:nvPicPr>
        <p:blipFill>
          <a:blip r:embed="rId2"/>
          <a:stretch>
            <a:fillRect/>
          </a:stretch>
        </p:blipFill>
        <p:spPr>
          <a:xfrm>
            <a:off x="908126" y="1337401"/>
            <a:ext cx="9283700" cy="4660900"/>
          </a:xfrm>
          <a:prstGeom prst="rect">
            <a:avLst/>
          </a:prstGeom>
        </p:spPr>
      </p:pic>
    </p:spTree>
    <p:extLst>
      <p:ext uri="{BB962C8B-B14F-4D97-AF65-F5344CB8AC3E}">
        <p14:creationId xmlns:p14="http://schemas.microsoft.com/office/powerpoint/2010/main" val="263689478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System</a:t>
            </a:r>
          </a:p>
        </p:txBody>
      </p:sp>
      <p:pic>
        <p:nvPicPr>
          <p:cNvPr id="4" name="Picture 3">
            <a:extLst>
              <a:ext uri="{FF2B5EF4-FFF2-40B4-BE49-F238E27FC236}">
                <a16:creationId xmlns:a16="http://schemas.microsoft.com/office/drawing/2014/main" id="{99D1328D-0BC6-8041-A6DB-FCCFE618A2B7}"/>
              </a:ext>
            </a:extLst>
          </p:cNvPr>
          <p:cNvPicPr>
            <a:picLocks noChangeAspect="1"/>
          </p:cNvPicPr>
          <p:nvPr/>
        </p:nvPicPr>
        <p:blipFill>
          <a:blip r:embed="rId2"/>
          <a:stretch>
            <a:fillRect/>
          </a:stretch>
        </p:blipFill>
        <p:spPr>
          <a:xfrm>
            <a:off x="128154" y="835812"/>
            <a:ext cx="6612835" cy="5186375"/>
          </a:xfrm>
          <a:prstGeom prst="rect">
            <a:avLst/>
          </a:prstGeom>
        </p:spPr>
      </p:pic>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6961909" y="787400"/>
            <a:ext cx="4862946" cy="5283200"/>
          </a:xfrm>
        </p:spPr>
        <p:txBody>
          <a:bodyPr>
            <a:normAutofit/>
          </a:bodyPr>
          <a:lstStyle/>
          <a:p>
            <a:pPr>
              <a:lnSpc>
                <a:spcPct val="120000"/>
              </a:lnSpc>
              <a:spcBef>
                <a:spcPts val="0"/>
              </a:spcBef>
              <a:spcAft>
                <a:spcPts val="300"/>
              </a:spcAft>
            </a:pPr>
            <a:r>
              <a:rPr lang="en-US" sz="2800" dirty="0"/>
              <a:t>Layered System</a:t>
            </a:r>
          </a:p>
          <a:p>
            <a:pPr lvl="1">
              <a:lnSpc>
                <a:spcPct val="120000"/>
              </a:lnSpc>
              <a:spcBef>
                <a:spcPts val="0"/>
              </a:spcBef>
              <a:spcAft>
                <a:spcPts val="300"/>
              </a:spcAft>
            </a:pPr>
            <a:r>
              <a:rPr lang="en-US" sz="2000" dirty="0"/>
              <a:t>Proxy/Intermediary provides “middleware”</a:t>
            </a:r>
          </a:p>
          <a:p>
            <a:pPr lvl="1">
              <a:lnSpc>
                <a:spcPct val="120000"/>
              </a:lnSpc>
              <a:spcBef>
                <a:spcPts val="0"/>
              </a:spcBef>
              <a:spcAft>
                <a:spcPts val="300"/>
              </a:spcAft>
            </a:pPr>
            <a:r>
              <a:rPr lang="en-US" sz="2000" dirty="0"/>
              <a:t>Separation of Concerns</a:t>
            </a:r>
          </a:p>
          <a:p>
            <a:pPr>
              <a:lnSpc>
                <a:spcPct val="120000"/>
              </a:lnSpc>
              <a:spcBef>
                <a:spcPts val="0"/>
              </a:spcBef>
              <a:spcAft>
                <a:spcPts val="300"/>
              </a:spcAft>
            </a:pPr>
            <a:r>
              <a:rPr lang="en-US" sz="2800" dirty="0"/>
              <a:t>Examples</a:t>
            </a:r>
          </a:p>
          <a:p>
            <a:pPr lvl="1">
              <a:lnSpc>
                <a:spcPct val="120000"/>
              </a:lnSpc>
              <a:spcBef>
                <a:spcPts val="0"/>
              </a:spcBef>
              <a:spcAft>
                <a:spcPts val="300"/>
              </a:spcAft>
            </a:pPr>
            <a:r>
              <a:rPr lang="en-US" sz="2000" dirty="0"/>
              <a:t>Caching</a:t>
            </a:r>
          </a:p>
          <a:p>
            <a:pPr lvl="1">
              <a:lnSpc>
                <a:spcPct val="120000"/>
              </a:lnSpc>
              <a:spcBef>
                <a:spcPts val="0"/>
              </a:spcBef>
              <a:spcAft>
                <a:spcPts val="300"/>
              </a:spcAft>
            </a:pPr>
            <a:r>
              <a:rPr lang="en-US" sz="2000" dirty="0"/>
              <a:t>Logging</a:t>
            </a:r>
          </a:p>
          <a:p>
            <a:pPr lvl="1">
              <a:lnSpc>
                <a:spcPct val="120000"/>
              </a:lnSpc>
              <a:spcBef>
                <a:spcPts val="0"/>
              </a:spcBef>
              <a:spcAft>
                <a:spcPts val="300"/>
              </a:spcAft>
            </a:pPr>
            <a:r>
              <a:rPr lang="en-US" sz="2000" dirty="0"/>
              <a:t>Security</a:t>
            </a:r>
          </a:p>
          <a:p>
            <a:pPr lvl="1">
              <a:lnSpc>
                <a:spcPct val="120000"/>
              </a:lnSpc>
              <a:spcBef>
                <a:spcPts val="0"/>
              </a:spcBef>
              <a:spcAft>
                <a:spcPts val="300"/>
              </a:spcAft>
            </a:pPr>
            <a:r>
              <a:rPr lang="en-US" sz="2000" dirty="0"/>
              <a:t>Queuing</a:t>
            </a:r>
          </a:p>
          <a:p>
            <a:pPr lvl="1">
              <a:lnSpc>
                <a:spcPct val="120000"/>
              </a:lnSpc>
              <a:spcBef>
                <a:spcPts val="0"/>
              </a:spcBef>
              <a:spcAft>
                <a:spcPts val="300"/>
              </a:spcAft>
            </a:pPr>
            <a:r>
              <a:rPr lang="en-US" sz="2000" dirty="0"/>
              <a:t>... ...</a:t>
            </a:r>
          </a:p>
        </p:txBody>
      </p:sp>
      <p:sp>
        <p:nvSpPr>
          <p:cNvPr id="9" name="Rounded Rectangle 8">
            <a:extLst>
              <a:ext uri="{FF2B5EF4-FFF2-40B4-BE49-F238E27FC236}">
                <a16:creationId xmlns:a16="http://schemas.microsoft.com/office/drawing/2014/main" id="{E545C65B-388B-824E-9A72-B5D19E387A9C}"/>
              </a:ext>
            </a:extLst>
          </p:cNvPr>
          <p:cNvSpPr/>
          <p:nvPr/>
        </p:nvSpPr>
        <p:spPr>
          <a:xfrm>
            <a:off x="9393382" y="3428999"/>
            <a:ext cx="2587336" cy="1704109"/>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Middleware</a:t>
            </a:r>
          </a:p>
          <a:p>
            <a:pPr marL="285750" indent="-285750">
              <a:buFont typeface="Arial" panose="020B0604020202020204" pitchFamily="34" charset="0"/>
              <a:buChar char="•"/>
            </a:pPr>
            <a:r>
              <a:rPr lang="en-US" dirty="0"/>
              <a:t>API Gateway</a:t>
            </a:r>
          </a:p>
          <a:p>
            <a:pPr marL="285750" indent="-285750">
              <a:buFont typeface="Arial" panose="020B0604020202020204" pitchFamily="34" charset="0"/>
              <a:buChar char="•"/>
            </a:pPr>
            <a:r>
              <a:rPr lang="en-US" dirty="0"/>
              <a:t>CloudFront</a:t>
            </a:r>
          </a:p>
          <a:p>
            <a:pPr marL="285750" indent="-285750">
              <a:buFont typeface="Arial" panose="020B0604020202020204" pitchFamily="34" charset="0"/>
              <a:buChar char="•"/>
            </a:pPr>
            <a:r>
              <a:rPr lang="en-US" dirty="0"/>
              <a:t>Proxy</a:t>
            </a:r>
          </a:p>
        </p:txBody>
      </p:sp>
    </p:spTree>
    <p:extLst>
      <p:ext uri="{BB962C8B-B14F-4D97-AF65-F5344CB8AC3E}">
        <p14:creationId xmlns:p14="http://schemas.microsoft.com/office/powerpoint/2010/main" val="3128579697"/>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Architecture</a:t>
            </a:r>
          </a:p>
        </p:txBody>
      </p:sp>
      <p:pic>
        <p:nvPicPr>
          <p:cNvPr id="6" name="Picture 5">
            <a:extLst>
              <a:ext uri="{FF2B5EF4-FFF2-40B4-BE49-F238E27FC236}">
                <a16:creationId xmlns:a16="http://schemas.microsoft.com/office/drawing/2014/main" id="{F83DFBC5-760E-6848-B633-8276CB56A4BD}"/>
              </a:ext>
            </a:extLst>
          </p:cNvPr>
          <p:cNvPicPr>
            <a:picLocks noChangeAspect="1"/>
          </p:cNvPicPr>
          <p:nvPr/>
        </p:nvPicPr>
        <p:blipFill>
          <a:blip r:embed="rId2"/>
          <a:stretch>
            <a:fillRect/>
          </a:stretch>
        </p:blipFill>
        <p:spPr>
          <a:xfrm>
            <a:off x="304800" y="768211"/>
            <a:ext cx="10692247" cy="5321577"/>
          </a:xfrm>
          <a:prstGeom prst="rect">
            <a:avLst/>
          </a:prstGeom>
        </p:spPr>
      </p:pic>
      <p:sp>
        <p:nvSpPr>
          <p:cNvPr id="10" name="Rectangle 9">
            <a:extLst>
              <a:ext uri="{FF2B5EF4-FFF2-40B4-BE49-F238E27FC236}">
                <a16:creationId xmlns:a16="http://schemas.microsoft.com/office/drawing/2014/main" id="{43FE3571-FD9D-EA49-B51C-C885BAEF1647}"/>
              </a:ext>
            </a:extLst>
          </p:cNvPr>
          <p:cNvSpPr/>
          <p:nvPr/>
        </p:nvSpPr>
        <p:spPr>
          <a:xfrm>
            <a:off x="304800" y="768211"/>
            <a:ext cx="10210799" cy="369332"/>
          </a:xfrm>
          <a:prstGeom prst="rect">
            <a:avLst/>
          </a:prstGeom>
        </p:spPr>
        <p:txBody>
          <a:bodyPr wrap="square">
            <a:spAutoFit/>
          </a:bodyPr>
          <a:lstStyle/>
          <a:p>
            <a:r>
              <a:rPr lang="en-US" dirty="0"/>
              <a:t>https://</a:t>
            </a:r>
            <a:r>
              <a:rPr lang="en-US" dirty="0" err="1"/>
              <a:t>medium.com</a:t>
            </a:r>
            <a:r>
              <a:rPr lang="en-US" dirty="0"/>
              <a:t>/microservices-in-practice/microservices-layered-architecture-88a7fc38d3f1</a:t>
            </a:r>
          </a:p>
        </p:txBody>
      </p:sp>
    </p:spTree>
    <p:extLst>
      <p:ext uri="{BB962C8B-B14F-4D97-AF65-F5344CB8AC3E}">
        <p14:creationId xmlns:p14="http://schemas.microsoft.com/office/powerpoint/2010/main" val="4079401183"/>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Architecture</a:t>
            </a:r>
          </a:p>
        </p:txBody>
      </p:sp>
      <p:sp>
        <p:nvSpPr>
          <p:cNvPr id="3" name="Rectangle 2">
            <a:extLst>
              <a:ext uri="{FF2B5EF4-FFF2-40B4-BE49-F238E27FC236}">
                <a16:creationId xmlns:a16="http://schemas.microsoft.com/office/drawing/2014/main" id="{1937951D-F7C6-494D-9838-432816EA312D}"/>
              </a:ext>
            </a:extLst>
          </p:cNvPr>
          <p:cNvSpPr/>
          <p:nvPr/>
        </p:nvSpPr>
        <p:spPr>
          <a:xfrm>
            <a:off x="62345" y="834472"/>
            <a:ext cx="12067309" cy="5355312"/>
          </a:xfrm>
          <a:prstGeom prst="rect">
            <a:avLst/>
          </a:prstGeom>
        </p:spPr>
        <p:txBody>
          <a:bodyPr wrap="square">
            <a:spAutoFit/>
          </a:bodyPr>
          <a:lstStyle/>
          <a:p>
            <a:r>
              <a:rPr lang="en-US" dirty="0">
                <a:solidFill>
                  <a:srgbClr val="292929"/>
                </a:solidFill>
                <a:latin typeface="sohne"/>
              </a:rPr>
              <a:t>1. </a:t>
            </a:r>
            <a:r>
              <a:rPr lang="en-US" b="1" dirty="0">
                <a:solidFill>
                  <a:srgbClr val="292929"/>
                </a:solidFill>
                <a:latin typeface="sohne"/>
              </a:rPr>
              <a:t>Core/Atomic Microservices</a:t>
            </a:r>
          </a:p>
          <a:p>
            <a:pPr lvl="1"/>
            <a:r>
              <a:rPr lang="en-US" dirty="0">
                <a:solidFill>
                  <a:srgbClr val="292929"/>
                </a:solidFill>
                <a:latin typeface="charter" panose="02040503050506020203" pitchFamily="18" charset="0"/>
              </a:rPr>
              <a:t>At the bottom layer, we have fine-grained self-contained services (no external service dependencies) that mostly comprise of the business logic and less or no network communication logic.</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r>
              <a:rPr lang="en-US" dirty="0">
                <a:solidFill>
                  <a:srgbClr val="292929"/>
                </a:solidFill>
                <a:latin typeface="sohne"/>
              </a:rPr>
              <a:t>2. </a:t>
            </a:r>
            <a:r>
              <a:rPr lang="en-US" b="1" dirty="0">
                <a:solidFill>
                  <a:srgbClr val="292929"/>
                </a:solidFill>
                <a:latin typeface="sohne"/>
              </a:rPr>
              <a:t>Composite/Integration Microservices</a:t>
            </a:r>
          </a:p>
          <a:p>
            <a:pPr lvl="1"/>
            <a:r>
              <a:rPr lang="en-US" dirty="0">
                <a:solidFill>
                  <a:srgbClr val="292929"/>
                </a:solidFill>
                <a:latin typeface="charter" panose="02040503050506020203" pitchFamily="18" charset="0"/>
              </a:rPr>
              <a:t>Atomic microservices are often cannot be directly mapped to a business functionality as they are too fine-grained. Hence a specific business functionality may require a composition of multiple atomic/core services. The middle layer comprises of such composite or integration microservices. ... ...</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pPr lvl="1"/>
            <a:r>
              <a:rPr lang="en-US" dirty="0">
                <a:solidFill>
                  <a:srgbClr val="292929"/>
                </a:solidFill>
                <a:latin typeface="charter" panose="02040503050506020203" pitchFamily="18" charset="0"/>
              </a:rPr>
              <a:t>Composite/integration services are coarse-grained(relative to atomic services), independent from each other and contains business logic(routing, what services to call, how to do data type mapping etc.) ... ...</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pPr lvl="1"/>
            <a:r>
              <a:rPr lang="en-US" dirty="0">
                <a:solidFill>
                  <a:srgbClr val="292929"/>
                </a:solidFill>
                <a:latin typeface="charter" panose="02040503050506020203" pitchFamily="18" charset="0"/>
              </a:rPr>
              <a:t>These services also could bridge the other legacy and proprietary systems(</a:t>
            </a:r>
            <a:r>
              <a:rPr lang="en-US" dirty="0" err="1">
                <a:solidFill>
                  <a:srgbClr val="292929"/>
                </a:solidFill>
                <a:latin typeface="charter" panose="02040503050506020203" pitchFamily="18" charset="0"/>
              </a:rPr>
              <a:t>e.g</a:t>
            </a:r>
            <a:r>
              <a:rPr lang="en-US" dirty="0">
                <a:solidFill>
                  <a:srgbClr val="292929"/>
                </a:solidFill>
                <a:latin typeface="charter" panose="02040503050506020203" pitchFamily="18" charset="0"/>
              </a:rPr>
              <a:t> SAP ERP), external web APIs (e.g. Salesforce), shared databases etc. (often known as the </a:t>
            </a:r>
            <a:r>
              <a:rPr lang="en-US" u="sng" dirty="0">
                <a:solidFill>
                  <a:srgbClr val="292929"/>
                </a:solidFill>
                <a:latin typeface="charter" panose="02040503050506020203" pitchFamily="18" charset="0"/>
                <a:hlinkClick r:id="rId2"/>
              </a:rPr>
              <a:t>anti-corruption layer</a:t>
            </a:r>
            <a:r>
              <a:rPr lang="en-US" dirty="0">
                <a:solidFill>
                  <a:srgbClr val="292929"/>
                </a:solidFill>
                <a:latin typeface="charter" panose="02040503050506020203" pitchFamily="18" charset="0"/>
              </a:rPr>
              <a:t>).</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r>
              <a:rPr lang="en-US" dirty="0">
                <a:solidFill>
                  <a:srgbClr val="292929"/>
                </a:solidFill>
                <a:latin typeface="sohne"/>
              </a:rPr>
              <a:t>3</a:t>
            </a:r>
            <a:r>
              <a:rPr lang="en-US" b="1" dirty="0">
                <a:solidFill>
                  <a:srgbClr val="292929"/>
                </a:solidFill>
                <a:latin typeface="sohne"/>
              </a:rPr>
              <a:t>. API Services/Edge Services</a:t>
            </a:r>
          </a:p>
          <a:p>
            <a:pPr lvl="1"/>
            <a:r>
              <a:rPr lang="en-US" dirty="0">
                <a:solidFill>
                  <a:srgbClr val="292929"/>
                </a:solidFill>
                <a:latin typeface="charter" panose="02040503050506020203" pitchFamily="18" charset="0"/>
              </a:rPr>
              <a:t>You will expose a selected set of your composite services or even some atomic service as managed APIs using API services/Edge services. These services are a special type of composite services, that apply basic routing capabilities, versioning of APIs, API security patterns, throttling, apply monetization, create API compositions etc.</a:t>
            </a:r>
            <a:endParaRPr lang="en-US" b="0" i="0" dirty="0">
              <a:solidFill>
                <a:srgbClr val="292929"/>
              </a:solidFill>
              <a:effectLst/>
              <a:latin typeface="charter" panose="02040503050506020203" pitchFamily="18" charset="0"/>
            </a:endParaRPr>
          </a:p>
        </p:txBody>
      </p:sp>
      <p:sp>
        <p:nvSpPr>
          <p:cNvPr id="5" name="Rectangle 4">
            <a:extLst>
              <a:ext uri="{FF2B5EF4-FFF2-40B4-BE49-F238E27FC236}">
                <a16:creationId xmlns:a16="http://schemas.microsoft.com/office/drawing/2014/main" id="{AAF0846D-7FF3-7A43-A90D-25D1778B5A5A}"/>
              </a:ext>
            </a:extLst>
          </p:cNvPr>
          <p:cNvSpPr/>
          <p:nvPr/>
        </p:nvSpPr>
        <p:spPr>
          <a:xfrm>
            <a:off x="304800" y="566678"/>
            <a:ext cx="10210799" cy="369332"/>
          </a:xfrm>
          <a:prstGeom prst="rect">
            <a:avLst/>
          </a:prstGeom>
        </p:spPr>
        <p:txBody>
          <a:bodyPr wrap="square">
            <a:spAutoFit/>
          </a:bodyPr>
          <a:lstStyle/>
          <a:p>
            <a:r>
              <a:rPr lang="en-US" dirty="0"/>
              <a:t>https://</a:t>
            </a:r>
            <a:r>
              <a:rPr lang="en-US" dirty="0" err="1"/>
              <a:t>medium.com</a:t>
            </a:r>
            <a:r>
              <a:rPr lang="en-US" dirty="0"/>
              <a:t>/microservices-in-practice/microservices-layered-architecture-88a7fc38d3f1</a:t>
            </a:r>
          </a:p>
        </p:txBody>
      </p:sp>
    </p:spTree>
    <p:extLst>
      <p:ext uri="{BB962C8B-B14F-4D97-AF65-F5344CB8AC3E}">
        <p14:creationId xmlns:p14="http://schemas.microsoft.com/office/powerpoint/2010/main" val="2175830641"/>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3200" dirty="0"/>
              <a:t>Composition and Asynchronous Method Invocation</a:t>
            </a:r>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5579918" y="999628"/>
            <a:ext cx="6163541" cy="4203851"/>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3967358" y="2359552"/>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4489174" y="1998369"/>
            <a:ext cx="777457" cy="307777"/>
          </a:xfrm>
          <a:prstGeom prst="rect">
            <a:avLst/>
          </a:prstGeom>
          <a:noFill/>
        </p:spPr>
        <p:txBody>
          <a:bodyPr wrap="none" rtlCol="0">
            <a:spAutoFit/>
          </a:bodyPr>
          <a:lstStyle/>
          <a:p>
            <a:r>
              <a:rPr lang="en-US" sz="140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3967358" y="2660613"/>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4295936" y="2681614"/>
            <a:ext cx="1261371" cy="523220"/>
          </a:xfrm>
          <a:prstGeom prst="rect">
            <a:avLst/>
          </a:prstGeom>
          <a:noFill/>
        </p:spPr>
        <p:txBody>
          <a:bodyPr wrap="none" rtlCol="0">
            <a:spAutoFit/>
          </a:bodyPr>
          <a:lstStyle/>
          <a:p>
            <a:r>
              <a:rPr lang="en-US" sz="1400" dirty="0"/>
              <a:t>202 ACCEPTED</a:t>
            </a:r>
            <a:br>
              <a:rPr lang="en-US" sz="1400" dirty="0"/>
            </a:br>
            <a:r>
              <a:rPr lang="en-US" sz="140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3952054" y="3789217"/>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4380175" y="3766572"/>
            <a:ext cx="891206" cy="307777"/>
          </a:xfrm>
          <a:prstGeom prst="rect">
            <a:avLst/>
          </a:prstGeom>
          <a:noFill/>
        </p:spPr>
        <p:txBody>
          <a:bodyPr wrap="none" rtlCol="0">
            <a:spAutoFit/>
          </a:bodyPr>
          <a:lstStyle/>
          <a:p>
            <a:r>
              <a:rPr lang="en-US" sz="140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3976670" y="4074349"/>
            <a:ext cx="1605252" cy="56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4294855" y="4117712"/>
            <a:ext cx="458780" cy="307777"/>
          </a:xfrm>
          <a:prstGeom prst="rect">
            <a:avLst/>
          </a:prstGeom>
          <a:noFill/>
        </p:spPr>
        <p:txBody>
          <a:bodyPr wrap="none" rtlCol="0">
            <a:spAutoFit/>
          </a:bodyPr>
          <a:lstStyle/>
          <a:p>
            <a:r>
              <a:rPr lang="en-US" sz="1400" dirty="0"/>
              <a:t>200</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60247" y="787400"/>
            <a:ext cx="6874398" cy="5426364"/>
          </a:xfrm>
        </p:spPr>
        <p:txBody>
          <a:bodyPr>
            <a:normAutofit/>
          </a:bodyPr>
          <a:lstStyle/>
          <a:p>
            <a:pPr>
              <a:lnSpc>
                <a:spcPct val="120000"/>
              </a:lnSpc>
              <a:spcBef>
                <a:spcPts val="0"/>
              </a:spcBef>
              <a:spcAft>
                <a:spcPts val="300"/>
              </a:spcAft>
            </a:pPr>
            <a:r>
              <a:rPr lang="en-US" sz="1800" dirty="0"/>
              <a:t>Composite operations can “take a while.”</a:t>
            </a:r>
          </a:p>
          <a:p>
            <a:pPr>
              <a:lnSpc>
                <a:spcPct val="120000"/>
              </a:lnSpc>
              <a:spcBef>
                <a:spcPts val="0"/>
              </a:spcBef>
              <a:spcAft>
                <a:spcPts val="300"/>
              </a:spcAft>
            </a:pPr>
            <a:endParaRPr lang="en-US" sz="1800" dirty="0"/>
          </a:p>
          <a:p>
            <a:pPr>
              <a:lnSpc>
                <a:spcPct val="120000"/>
              </a:lnSpc>
              <a:spcBef>
                <a:spcPts val="0"/>
              </a:spcBef>
              <a:spcAft>
                <a:spcPts val="300"/>
              </a:spcAft>
            </a:pPr>
            <a:r>
              <a:rPr lang="en-US" sz="1800" dirty="0"/>
              <a:t>“Holding open connections and waiting can be bad.”</a:t>
            </a:r>
          </a:p>
          <a:p>
            <a:pPr lvl="1">
              <a:lnSpc>
                <a:spcPct val="120000"/>
              </a:lnSpc>
              <a:spcBef>
                <a:spcPts val="0"/>
              </a:spcBef>
              <a:spcAft>
                <a:spcPts val="300"/>
              </a:spcAft>
            </a:pPr>
            <a:r>
              <a:rPr lang="en-US" sz="1533" dirty="0"/>
              <a:t>Consumes resources.</a:t>
            </a:r>
          </a:p>
          <a:p>
            <a:pPr lvl="1">
              <a:lnSpc>
                <a:spcPct val="120000"/>
              </a:lnSpc>
              <a:spcBef>
                <a:spcPts val="0"/>
              </a:spcBef>
              <a:spcAft>
                <a:spcPts val="300"/>
              </a:spcAft>
            </a:pPr>
            <a:r>
              <a:rPr lang="en-US" sz="1533" dirty="0"/>
              <a:t>Connections can break.</a:t>
            </a:r>
          </a:p>
          <a:p>
            <a:pPr lvl="1">
              <a:lnSpc>
                <a:spcPct val="120000"/>
              </a:lnSpc>
              <a:spcBef>
                <a:spcPts val="0"/>
              </a:spcBef>
              <a:spcAft>
                <a:spcPts val="300"/>
              </a:spcAft>
            </a:pPr>
            <a:r>
              <a:rPr lang="en-US" sz="1533" dirty="0"/>
              <a:t>... ...</a:t>
            </a:r>
          </a:p>
          <a:p>
            <a:pPr lvl="1">
              <a:lnSpc>
                <a:spcPct val="120000"/>
              </a:lnSpc>
              <a:spcBef>
                <a:spcPts val="0"/>
              </a:spcBef>
              <a:spcAft>
                <a:spcPts val="300"/>
              </a:spcAft>
            </a:pPr>
            <a:endParaRPr lang="en-US" sz="1533" dirty="0"/>
          </a:p>
          <a:p>
            <a:pPr>
              <a:lnSpc>
                <a:spcPct val="120000"/>
              </a:lnSpc>
              <a:spcBef>
                <a:spcPts val="0"/>
              </a:spcBef>
              <a:spcAft>
                <a:spcPts val="300"/>
              </a:spcAft>
            </a:pPr>
            <a:r>
              <a:rPr lang="en-US" sz="1800" dirty="0"/>
              <a:t>There are two options:</a:t>
            </a:r>
          </a:p>
          <a:p>
            <a:pPr lvl="1">
              <a:lnSpc>
                <a:spcPct val="120000"/>
              </a:lnSpc>
              <a:spcBef>
                <a:spcPts val="0"/>
              </a:spcBef>
              <a:spcAft>
                <a:spcPts val="300"/>
              </a:spcAft>
            </a:pPr>
            <a:r>
              <a:rPr lang="en-US" sz="1533" dirty="0"/>
              <a:t>Polling</a:t>
            </a:r>
          </a:p>
          <a:p>
            <a:pPr lvl="1">
              <a:lnSpc>
                <a:spcPct val="120000"/>
              </a:lnSpc>
              <a:spcBef>
                <a:spcPts val="0"/>
              </a:spcBef>
              <a:spcAft>
                <a:spcPts val="300"/>
              </a:spcAft>
            </a:pPr>
            <a:r>
              <a:rPr lang="en-US" sz="1533" dirty="0"/>
              <a:t>Callbacks</a:t>
            </a:r>
          </a:p>
          <a:p>
            <a:pPr lvl="1">
              <a:lnSpc>
                <a:spcPct val="120000"/>
              </a:lnSpc>
              <a:spcBef>
                <a:spcPts val="0"/>
              </a:spcBef>
              <a:spcAft>
                <a:spcPts val="300"/>
              </a:spcAft>
            </a:pPr>
            <a:endParaRPr lang="en-US" sz="1533" dirty="0"/>
          </a:p>
          <a:p>
            <a:pPr>
              <a:lnSpc>
                <a:spcPct val="120000"/>
              </a:lnSpc>
              <a:spcBef>
                <a:spcPts val="0"/>
              </a:spcBef>
              <a:spcAft>
                <a:spcPts val="300"/>
              </a:spcAft>
            </a:pPr>
            <a:r>
              <a:rPr lang="en-US" sz="1800" dirty="0"/>
              <a:t>Our next pattern is composition and “polling.”</a:t>
            </a:r>
            <a:br>
              <a:rPr lang="en-US" sz="1800" dirty="0"/>
            </a:br>
            <a:r>
              <a:rPr lang="en-US" sz="1800" dirty="0"/>
              <a:t>Create a new user requires:</a:t>
            </a:r>
          </a:p>
          <a:p>
            <a:pPr lvl="1">
              <a:lnSpc>
                <a:spcPct val="120000"/>
              </a:lnSpc>
              <a:spcBef>
                <a:spcPts val="0"/>
              </a:spcBef>
              <a:spcAft>
                <a:spcPts val="300"/>
              </a:spcAft>
            </a:pPr>
            <a:r>
              <a:rPr lang="en-US" sz="1533" dirty="0"/>
              <a:t>Updating the user database.</a:t>
            </a:r>
          </a:p>
          <a:p>
            <a:pPr lvl="1">
              <a:lnSpc>
                <a:spcPct val="120000"/>
              </a:lnSpc>
              <a:spcBef>
                <a:spcPts val="0"/>
              </a:spcBef>
              <a:spcAft>
                <a:spcPts val="300"/>
              </a:spcAft>
            </a:pPr>
            <a:r>
              <a:rPr lang="en-US" sz="1533" dirty="0"/>
              <a:t>Verifying a submitted address.</a:t>
            </a:r>
          </a:p>
          <a:p>
            <a:pPr lvl="1">
              <a:lnSpc>
                <a:spcPct val="120000"/>
              </a:lnSpc>
              <a:spcBef>
                <a:spcPts val="0"/>
              </a:spcBef>
              <a:spcAft>
                <a:spcPts val="300"/>
              </a:spcAft>
            </a:pPr>
            <a:r>
              <a:rPr lang="en-US" sz="1533" dirty="0"/>
              <a:t>Creating an account in the catalog service.</a:t>
            </a:r>
          </a:p>
          <a:p>
            <a:pPr lvl="1">
              <a:lnSpc>
                <a:spcPct val="120000"/>
              </a:lnSpc>
              <a:spcBef>
                <a:spcPts val="0"/>
              </a:spcBef>
              <a:spcAft>
                <a:spcPts val="300"/>
              </a:spcAft>
            </a:pPr>
            <a:endParaRPr lang="en-US" sz="1533" dirty="0"/>
          </a:p>
        </p:txBody>
      </p:sp>
    </p:spTree>
    <p:extLst>
      <p:ext uri="{BB962C8B-B14F-4D97-AF65-F5344CB8AC3E}">
        <p14:creationId xmlns:p14="http://schemas.microsoft.com/office/powerpoint/2010/main" val="94353060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6EC99D8D-3A18-6A4D-9875-F0DC01ECD394}"/>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2</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930B-BBDB-4343-940E-B629E58BC60A}"/>
              </a:ext>
            </a:extLst>
          </p:cNvPr>
          <p:cNvSpPr>
            <a:spLocks noGrp="1"/>
          </p:cNvSpPr>
          <p:nvPr>
            <p:ph type="title"/>
          </p:nvPr>
        </p:nvSpPr>
        <p:spPr/>
        <p:txBody>
          <a:bodyPr/>
          <a:lstStyle/>
          <a:p>
            <a:r>
              <a:rPr lang="en-US" dirty="0"/>
              <a:t>Asynchronous Requests – Pattern 1</a:t>
            </a:r>
          </a:p>
        </p:txBody>
      </p:sp>
      <p:pic>
        <p:nvPicPr>
          <p:cNvPr id="4" name="Picture 3">
            <a:extLst>
              <a:ext uri="{FF2B5EF4-FFF2-40B4-BE49-F238E27FC236}">
                <a16:creationId xmlns:a16="http://schemas.microsoft.com/office/drawing/2014/main" id="{F9F11207-DF2F-1E40-98A5-4350CB9EDA57}"/>
              </a:ext>
            </a:extLst>
          </p:cNvPr>
          <p:cNvPicPr>
            <a:picLocks noChangeAspect="1"/>
          </p:cNvPicPr>
          <p:nvPr/>
        </p:nvPicPr>
        <p:blipFill>
          <a:blip r:embed="rId2"/>
          <a:stretch>
            <a:fillRect/>
          </a:stretch>
        </p:blipFill>
        <p:spPr>
          <a:xfrm>
            <a:off x="966353" y="824097"/>
            <a:ext cx="8773391" cy="5209806"/>
          </a:xfrm>
          <a:prstGeom prst="rect">
            <a:avLst/>
          </a:prstGeom>
        </p:spPr>
      </p:pic>
    </p:spTree>
    <p:extLst>
      <p:ext uri="{BB962C8B-B14F-4D97-AF65-F5344CB8AC3E}">
        <p14:creationId xmlns:p14="http://schemas.microsoft.com/office/powerpoint/2010/main" val="1074629811"/>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694873" y="1110193"/>
          <a:ext cx="8203596" cy="3275540"/>
        </p:xfrm>
        <a:graphic>
          <a:graphicData uri="http://schemas.openxmlformats.org/drawingml/2006/table">
            <a:tbl>
              <a:tblPr>
                <a:tableStyleId>{5C22544A-7EE6-4342-B048-85BDC9FD1C3A}</a:tableStyleId>
              </a:tblPr>
              <a:tblGrid>
                <a:gridCol w="1310587">
                  <a:extLst>
                    <a:ext uri="{9D8B030D-6E8A-4147-A177-3AD203B41FA5}">
                      <a16:colId xmlns:a16="http://schemas.microsoft.com/office/drawing/2014/main" val="20000"/>
                    </a:ext>
                  </a:extLst>
                </a:gridCol>
                <a:gridCol w="1637345">
                  <a:extLst>
                    <a:ext uri="{9D8B030D-6E8A-4147-A177-3AD203B41FA5}">
                      <a16:colId xmlns:a16="http://schemas.microsoft.com/office/drawing/2014/main" val="20001"/>
                    </a:ext>
                  </a:extLst>
                </a:gridCol>
                <a:gridCol w="5255664">
                  <a:extLst>
                    <a:ext uri="{9D8B030D-6E8A-4147-A177-3AD203B41FA5}">
                      <a16:colId xmlns:a16="http://schemas.microsoft.com/office/drawing/2014/main" val="20002"/>
                    </a:ext>
                  </a:extLst>
                </a:gridCol>
              </a:tblGrid>
              <a:tr h="413752">
                <a:tc>
                  <a:txBody>
                    <a:bodyPr/>
                    <a:lstStyle/>
                    <a:p>
                      <a:pPr marL="0" marR="0" algn="ctr">
                        <a:lnSpc>
                          <a:spcPct val="115000"/>
                        </a:lnSpc>
                        <a:spcBef>
                          <a:spcPts val="0"/>
                        </a:spcBef>
                        <a:spcAft>
                          <a:spcPts val="0"/>
                        </a:spcAft>
                      </a:pPr>
                      <a:r>
                        <a:rPr lang="en-US" sz="1600" dirty="0">
                          <a:effectLst/>
                        </a:rPr>
                        <a:t>Operation</a:t>
                      </a:r>
                      <a:endParaRPr lang="en-US" sz="16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600">
                          <a:effectLst/>
                        </a:rPr>
                        <a:t>HTTP Request</a:t>
                      </a:r>
                      <a:endParaRPr lang="en-US" sz="16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600">
                          <a:effectLst/>
                        </a:rPr>
                        <a:t>HTTP Response Codes Supported</a:t>
                      </a:r>
                      <a:endParaRPr lang="en-US" sz="16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896464">
                <a:tc>
                  <a:txBody>
                    <a:bodyPr/>
                    <a:lstStyle/>
                    <a:p>
                      <a:pPr marL="0" marR="0">
                        <a:lnSpc>
                          <a:spcPct val="115000"/>
                        </a:lnSpc>
                        <a:spcBef>
                          <a:spcPts val="0"/>
                        </a:spcBef>
                        <a:spcAft>
                          <a:spcPts val="0"/>
                        </a:spcAft>
                      </a:pPr>
                      <a:r>
                        <a:rPr lang="en-US" sz="1600">
                          <a:effectLst/>
                        </a:rPr>
                        <a:t>READ</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GET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200 - OK with message body</a:t>
                      </a:r>
                    </a:p>
                    <a:p>
                      <a:pPr marL="0" marR="0">
                        <a:lnSpc>
                          <a:spcPct val="115000"/>
                        </a:lnSpc>
                        <a:spcBef>
                          <a:spcPts val="0"/>
                        </a:spcBef>
                        <a:spcAft>
                          <a:spcPts val="0"/>
                        </a:spcAft>
                      </a:pPr>
                      <a:r>
                        <a:rPr lang="en-US" sz="1600">
                          <a:effectLst/>
                        </a:rPr>
                        <a:t>204 - OK no message body </a:t>
                      </a:r>
                    </a:p>
                    <a:p>
                      <a:pPr marL="0" marR="0">
                        <a:lnSpc>
                          <a:spcPct val="115000"/>
                        </a:lnSpc>
                        <a:spcBef>
                          <a:spcPts val="0"/>
                        </a:spcBef>
                        <a:spcAft>
                          <a:spcPts val="0"/>
                        </a:spcAft>
                      </a:pPr>
                      <a:r>
                        <a:rPr lang="en-US" sz="1600">
                          <a:effectLst/>
                        </a:rPr>
                        <a:t>206 - OK with partial message body </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655108">
                <a:tc>
                  <a:txBody>
                    <a:bodyPr/>
                    <a:lstStyle/>
                    <a:p>
                      <a:pPr marL="0" marR="0">
                        <a:lnSpc>
                          <a:spcPct val="115000"/>
                        </a:lnSpc>
                        <a:spcBef>
                          <a:spcPts val="0"/>
                        </a:spcBef>
                        <a:spcAft>
                          <a:spcPts val="0"/>
                        </a:spcAft>
                      </a:pPr>
                      <a:r>
                        <a:rPr lang="en-US" sz="1600">
                          <a:effectLst/>
                        </a:rPr>
                        <a:t>CREATE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POST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effectLst/>
                        </a:rPr>
                        <a:t>201 - Resource created (Operation Complete)</a:t>
                      </a:r>
                    </a:p>
                    <a:p>
                      <a:pPr marL="0" marR="0">
                        <a:lnSpc>
                          <a:spcPct val="115000"/>
                        </a:lnSpc>
                        <a:spcBef>
                          <a:spcPts val="0"/>
                        </a:spcBef>
                        <a:spcAft>
                          <a:spcPts val="0"/>
                        </a:spcAft>
                      </a:pPr>
                      <a:r>
                        <a:rPr lang="en-US" sz="1600" dirty="0">
                          <a:solidFill>
                            <a:srgbClr val="FF0000"/>
                          </a:solidFill>
                          <a:effectLst/>
                        </a:rPr>
                        <a:t>202 - Resource accepted (Operation Pending)</a:t>
                      </a:r>
                      <a:endParaRPr lang="en-US" sz="16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655108">
                <a:tc>
                  <a:txBody>
                    <a:bodyPr/>
                    <a:lstStyle/>
                    <a:p>
                      <a:pPr marL="0" marR="0">
                        <a:lnSpc>
                          <a:spcPct val="115000"/>
                        </a:lnSpc>
                        <a:spcBef>
                          <a:spcPts val="0"/>
                        </a:spcBef>
                        <a:spcAft>
                          <a:spcPts val="0"/>
                        </a:spcAft>
                      </a:pPr>
                      <a:r>
                        <a:rPr lang="en-US" sz="1600">
                          <a:effectLst/>
                        </a:rPr>
                        <a:t>UPDATE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PUT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solidFill>
                            <a:srgbClr val="FF0000"/>
                          </a:solidFill>
                          <a:effectLst/>
                        </a:rPr>
                        <a:t>202 - Accepted (Operation Pending)</a:t>
                      </a:r>
                    </a:p>
                    <a:p>
                      <a:pPr marL="0" marR="0">
                        <a:lnSpc>
                          <a:spcPct val="115000"/>
                        </a:lnSpc>
                        <a:spcBef>
                          <a:spcPts val="0"/>
                        </a:spcBef>
                        <a:spcAft>
                          <a:spcPts val="0"/>
                        </a:spcAft>
                      </a:pPr>
                      <a:r>
                        <a:rPr lang="en-US" sz="1600" dirty="0">
                          <a:effectLst/>
                        </a:rPr>
                        <a:t>204 - Success (Operation Complete)</a:t>
                      </a:r>
                      <a:endParaRPr lang="en-US" sz="16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655108">
                <a:tc>
                  <a:txBody>
                    <a:bodyPr/>
                    <a:lstStyle/>
                    <a:p>
                      <a:pPr marL="0" marR="0">
                        <a:lnSpc>
                          <a:spcPct val="115000"/>
                        </a:lnSpc>
                        <a:spcBef>
                          <a:spcPts val="0"/>
                        </a:spcBef>
                        <a:spcAft>
                          <a:spcPts val="0"/>
                        </a:spcAft>
                      </a:pPr>
                      <a:r>
                        <a:rPr lang="en-US" sz="1600">
                          <a:effectLst/>
                        </a:rPr>
                        <a:t>DELETE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DELETE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solidFill>
                            <a:srgbClr val="FF0000"/>
                          </a:solidFill>
                          <a:effectLst/>
                        </a:rPr>
                        <a:t>202 - Accepted (Operation Pending)</a:t>
                      </a:r>
                    </a:p>
                    <a:p>
                      <a:pPr marL="0" marR="0">
                        <a:lnSpc>
                          <a:spcPct val="115000"/>
                        </a:lnSpc>
                        <a:spcBef>
                          <a:spcPts val="0"/>
                        </a:spcBef>
                        <a:spcAft>
                          <a:spcPts val="0"/>
                        </a:spcAft>
                      </a:pPr>
                      <a:r>
                        <a:rPr lang="en-US" sz="1600" dirty="0">
                          <a:effectLst/>
                        </a:rPr>
                        <a:t>204 - Success (Operation Complete)</a:t>
                      </a:r>
                      <a:endParaRPr lang="en-US" sz="16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711200" y="4526294"/>
            <a:ext cx="9042400" cy="1159420"/>
          </a:xfrm>
          <a:prstGeom prst="rect">
            <a:avLst/>
          </a:prstGeom>
        </p:spPr>
        <p:txBody>
          <a:bodyPr wrap="square">
            <a:spAutoFit/>
          </a:bodyPr>
          <a:lstStyle/>
          <a:p>
            <a:r>
              <a:rPr lang="en-US" sz="1867"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867" dirty="0">
                <a:solidFill>
                  <a:srgbClr val="000000"/>
                </a:solidFill>
                <a:latin typeface="Helvetica" panose="020B0604020202020204" pitchFamily="34" charset="0"/>
                <a:ea typeface="ヒラギノ角ゴ Pro W3"/>
                <a:cs typeface="Times New Roman" panose="02020603050405020304" pitchFamily="18" charset="0"/>
              </a:rPr>
              <a:t> </a:t>
            </a:r>
          </a:p>
          <a:p>
            <a:pPr marL="457189"/>
            <a:r>
              <a:rPr lang="en-US" sz="1600" dirty="0">
                <a:latin typeface="Courier New" panose="02070309020205020404" pitchFamily="49" charset="0"/>
                <a:ea typeface="SimSun" panose="02010600030101010101" pitchFamily="2" charset="-122"/>
              </a:rPr>
              <a:t>Link: &lt;http://api/jobs/j1&gt;;rel=monitor;title="update profile"</a:t>
            </a:r>
            <a:endParaRPr lang="en-US" sz="1867" dirty="0">
              <a:latin typeface="Times New Roman" panose="02020603050405020304" pitchFamily="18" charset="0"/>
              <a:ea typeface="SimSun" panose="02010600030101010101" pitchFamily="2" charset="-122"/>
            </a:endParaRPr>
          </a:p>
          <a:p>
            <a:pPr marL="457189"/>
            <a:r>
              <a:rPr lang="en-US" sz="1600" dirty="0">
                <a:latin typeface="Courier New" panose="02070309020205020404" pitchFamily="49" charset="0"/>
                <a:ea typeface="SimSun" panose="02010600030101010101" pitchFamily="2" charset="-122"/>
              </a:rPr>
              <a:t>Link: &lt;http://api/reports/r1&gt;;rel=summary;title=”access report”</a:t>
            </a:r>
            <a:r>
              <a:rPr lang="en-US" sz="1200" dirty="0">
                <a:latin typeface="Times New Roman" panose="02020603050405020304" pitchFamily="18" charset="0"/>
                <a:ea typeface="Times New Roman" panose="02020603050405020304" pitchFamily="18" charset="0"/>
              </a:rPr>
              <a:t> </a:t>
            </a:r>
            <a:endParaRPr lang="en-US" sz="1867" dirty="0">
              <a:latin typeface="Times New Roman" panose="02020603050405020304" pitchFamily="18" charset="0"/>
              <a:ea typeface="SimSun" panose="02010600030101010101" pitchFamily="2" charset="-122"/>
            </a:endParaRPr>
          </a:p>
        </p:txBody>
      </p:sp>
      <p:sp>
        <p:nvSpPr>
          <p:cNvPr id="6" name="Right Brace 5"/>
          <p:cNvSpPr/>
          <p:nvPr/>
        </p:nvSpPr>
        <p:spPr>
          <a:xfrm>
            <a:off x="8983134" y="2463800"/>
            <a:ext cx="1591733" cy="186266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7" name="Freeform 6"/>
          <p:cNvSpPr/>
          <p:nvPr/>
        </p:nvSpPr>
        <p:spPr>
          <a:xfrm>
            <a:off x="8983133" y="3378200"/>
            <a:ext cx="2575123" cy="1845733"/>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sz="2400"/>
          </a:p>
        </p:txBody>
      </p:sp>
      <p:sp>
        <p:nvSpPr>
          <p:cNvPr id="8" name="TextBox 7"/>
          <p:cNvSpPr txBox="1"/>
          <p:nvPr/>
        </p:nvSpPr>
        <p:spPr>
          <a:xfrm>
            <a:off x="9051494" y="691491"/>
            <a:ext cx="1219200" cy="1219200"/>
          </a:xfrm>
          <a:prstGeom prst="rect">
            <a:avLst/>
          </a:prstGeom>
          <a:noFill/>
        </p:spPr>
        <p:txBody>
          <a:bodyPr wrap="none" rtlCol="0">
            <a:noAutofit/>
          </a:bodyPr>
          <a:lstStyle/>
          <a:p>
            <a:pPr>
              <a:lnSpc>
                <a:spcPct val="90000"/>
              </a:lnSpc>
              <a:spcBef>
                <a:spcPts val="800"/>
              </a:spcBef>
              <a:buClr>
                <a:schemeClr val="bg1"/>
              </a:buClr>
            </a:pPr>
            <a:r>
              <a:rPr lang="en-US" sz="1867" dirty="0">
                <a:solidFill>
                  <a:srgbClr val="FF0000"/>
                </a:solidFill>
              </a:rPr>
              <a:t>202 means</a:t>
            </a:r>
          </a:p>
          <a:p>
            <a:pPr marL="380990" indent="-380990">
              <a:lnSpc>
                <a:spcPct val="90000"/>
              </a:lnSpc>
              <a:spcBef>
                <a:spcPts val="800"/>
              </a:spcBef>
              <a:buClr>
                <a:schemeClr val="bg1"/>
              </a:buClr>
              <a:buFont typeface="Arial" panose="020B0604020202020204" pitchFamily="34" charset="0"/>
              <a:buChar char="•"/>
            </a:pPr>
            <a:r>
              <a:rPr lang="en-US" sz="1867" dirty="0">
                <a:solidFill>
                  <a:srgbClr val="FF0000"/>
                </a:solidFill>
              </a:rPr>
              <a:t>Your request went </a:t>
            </a:r>
            <a:r>
              <a:rPr lang="en-US" sz="1867" dirty="0" err="1">
                <a:solidFill>
                  <a:srgbClr val="FF0000"/>
                </a:solidFill>
              </a:rPr>
              <a:t>asynch</a:t>
            </a:r>
            <a:r>
              <a:rPr lang="en-US" sz="1867" dirty="0">
                <a:solidFill>
                  <a:srgbClr val="FF0000"/>
                </a:solidFill>
              </a:rPr>
              <a:t>.</a:t>
            </a:r>
          </a:p>
          <a:p>
            <a:pPr marL="380990" indent="-380990">
              <a:lnSpc>
                <a:spcPct val="90000"/>
              </a:lnSpc>
              <a:spcBef>
                <a:spcPts val="800"/>
              </a:spcBef>
              <a:buClr>
                <a:schemeClr val="bg1"/>
              </a:buClr>
              <a:buFont typeface="Arial" panose="020B0604020202020204" pitchFamily="34" charset="0"/>
              <a:buChar char="•"/>
            </a:pPr>
            <a:r>
              <a:rPr lang="en-US" sz="1867" dirty="0">
                <a:solidFill>
                  <a:srgbClr val="FF0000"/>
                </a:solidFill>
              </a:rPr>
              <a:t>The HTTP header Link</a:t>
            </a:r>
            <a:br>
              <a:rPr lang="en-US" sz="1867" dirty="0">
                <a:solidFill>
                  <a:srgbClr val="FF0000"/>
                </a:solidFill>
              </a:rPr>
            </a:br>
            <a:r>
              <a:rPr lang="en-US" sz="1867" dirty="0">
                <a:solidFill>
                  <a:srgbClr val="FF0000"/>
                </a:solidFill>
              </a:rPr>
              <a:t>is where to poll for </a:t>
            </a:r>
            <a:r>
              <a:rPr lang="en-US" sz="1867" dirty="0" err="1">
                <a:solidFill>
                  <a:srgbClr val="FF0000"/>
                </a:solidFill>
              </a:rPr>
              <a:t>rsp</a:t>
            </a:r>
            <a:r>
              <a:rPr lang="en-US" sz="1867" dirty="0">
                <a:solidFill>
                  <a:srgbClr val="FF0000"/>
                </a:solidFill>
              </a:rPr>
              <a:t>.</a:t>
            </a:r>
          </a:p>
        </p:txBody>
      </p:sp>
    </p:spTree>
    <p:extLst>
      <p:ext uri="{BB962C8B-B14F-4D97-AF65-F5344CB8AC3E}">
        <p14:creationId xmlns:p14="http://schemas.microsoft.com/office/powerpoint/2010/main" val="397951559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Using a Cloud Service</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204219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(Demo)</a:t>
            </a:r>
          </a:p>
        </p:txBody>
      </p:sp>
      <p:pic>
        <p:nvPicPr>
          <p:cNvPr id="3" name="Picture 2">
            <a:extLst>
              <a:ext uri="{FF2B5EF4-FFF2-40B4-BE49-F238E27FC236}">
                <a16:creationId xmlns:a16="http://schemas.microsoft.com/office/drawing/2014/main" id="{114F40B3-2638-6E4D-ADC2-0A29A5DD227B}"/>
              </a:ext>
            </a:extLst>
          </p:cNvPr>
          <p:cNvPicPr>
            <a:picLocks noChangeAspect="1"/>
          </p:cNvPicPr>
          <p:nvPr/>
        </p:nvPicPr>
        <p:blipFill>
          <a:blip r:embed="rId2"/>
          <a:stretch>
            <a:fillRect/>
          </a:stretch>
        </p:blipFill>
        <p:spPr>
          <a:xfrm>
            <a:off x="88382" y="614952"/>
            <a:ext cx="9251373" cy="5046204"/>
          </a:xfrm>
          <a:prstGeom prst="rect">
            <a:avLst/>
          </a:prstGeom>
        </p:spPr>
      </p:pic>
      <p:sp>
        <p:nvSpPr>
          <p:cNvPr id="6" name="Content Placeholder 3">
            <a:extLst>
              <a:ext uri="{FF2B5EF4-FFF2-40B4-BE49-F238E27FC236}">
                <a16:creationId xmlns:a16="http://schemas.microsoft.com/office/drawing/2014/main" id="{2D77F404-C8D9-D04B-AAAF-54D37636DEC1}"/>
              </a:ext>
            </a:extLst>
          </p:cNvPr>
          <p:cNvSpPr>
            <a:spLocks noGrp="1"/>
          </p:cNvSpPr>
          <p:nvPr>
            <p:ph sz="half" idx="1"/>
          </p:nvPr>
        </p:nvSpPr>
        <p:spPr>
          <a:xfrm>
            <a:off x="5205845" y="3210792"/>
            <a:ext cx="6556664" cy="3005282"/>
          </a:xfrm>
        </p:spPr>
        <p:txBody>
          <a:bodyPr>
            <a:normAutofit/>
          </a:bodyPr>
          <a:lstStyle/>
          <a:p>
            <a:pPr>
              <a:lnSpc>
                <a:spcPct val="120000"/>
              </a:lnSpc>
              <a:spcBef>
                <a:spcPts val="0"/>
              </a:spcBef>
              <a:spcAft>
                <a:spcPts val="300"/>
              </a:spcAft>
            </a:pPr>
            <a:r>
              <a:rPr lang="en-US" sz="1600" dirty="0"/>
              <a:t>People are really bad at entering addresses.</a:t>
            </a:r>
          </a:p>
          <a:p>
            <a:pPr lvl="1">
              <a:lnSpc>
                <a:spcPct val="120000"/>
              </a:lnSpc>
              <a:spcBef>
                <a:spcPts val="0"/>
              </a:spcBef>
              <a:spcAft>
                <a:spcPts val="300"/>
              </a:spcAft>
            </a:pPr>
            <a:r>
              <a:rPr lang="en-US" sz="1333" dirty="0"/>
              <a:t>US, USA, United States, UK, England, ... ...</a:t>
            </a:r>
          </a:p>
          <a:p>
            <a:pPr lvl="1">
              <a:lnSpc>
                <a:spcPct val="120000"/>
              </a:lnSpc>
              <a:spcBef>
                <a:spcPts val="0"/>
              </a:spcBef>
              <a:spcAft>
                <a:spcPts val="300"/>
              </a:spcAft>
            </a:pPr>
            <a:r>
              <a:rPr lang="en-US" sz="1333" dirty="0"/>
              <a:t>MA, Mass, Massachusetts, ... ...</a:t>
            </a:r>
          </a:p>
          <a:p>
            <a:pPr lvl="1">
              <a:lnSpc>
                <a:spcPct val="120000"/>
              </a:lnSpc>
              <a:spcBef>
                <a:spcPts val="0"/>
              </a:spcBef>
              <a:spcAft>
                <a:spcPts val="300"/>
              </a:spcAft>
            </a:pPr>
            <a:r>
              <a:rPr lang="en-US" sz="1333" dirty="0"/>
              <a:t>NYC, New York, Manhattan, ... ...</a:t>
            </a:r>
          </a:p>
          <a:p>
            <a:pPr lvl="1">
              <a:lnSpc>
                <a:spcPct val="120000"/>
              </a:lnSpc>
              <a:spcBef>
                <a:spcPts val="0"/>
              </a:spcBef>
              <a:spcAft>
                <a:spcPts val="300"/>
              </a:spcAft>
            </a:pPr>
            <a:r>
              <a:rPr lang="en-US" sz="1333" dirty="0"/>
              <a:t>W. 120</a:t>
            </a:r>
            <a:r>
              <a:rPr lang="en-US" sz="1333" baseline="30000" dirty="0"/>
              <a:t>th</a:t>
            </a:r>
            <a:r>
              <a:rPr lang="en-US" sz="1333" dirty="0"/>
              <a:t> St, West 120 Street, ... ...</a:t>
            </a:r>
          </a:p>
          <a:p>
            <a:pPr>
              <a:lnSpc>
                <a:spcPct val="120000"/>
              </a:lnSpc>
              <a:spcBef>
                <a:spcPts val="0"/>
              </a:spcBef>
              <a:spcAft>
                <a:spcPts val="300"/>
              </a:spcAft>
            </a:pPr>
            <a:r>
              <a:rPr lang="en-US" sz="1600" dirty="0"/>
              <a:t>You should not have them enter an address, verify, reject, try again, reject, ... ... </a:t>
            </a:r>
            <a:r>
              <a:rPr lang="en-US" sz="1600" dirty="0">
                <a:sym typeface="Wingdings" pitchFamily="2" charset="2"/>
              </a:rPr>
              <a:t> They will go to someone else.</a:t>
            </a:r>
          </a:p>
          <a:p>
            <a:pPr>
              <a:lnSpc>
                <a:spcPct val="120000"/>
              </a:lnSpc>
              <a:spcBef>
                <a:spcPts val="0"/>
              </a:spcBef>
              <a:spcAft>
                <a:spcPts val="300"/>
              </a:spcAft>
            </a:pPr>
            <a:r>
              <a:rPr lang="en-US" sz="1600" dirty="0">
                <a:sym typeface="Wingdings" pitchFamily="2" charset="2"/>
              </a:rPr>
              <a:t>You need to implement two functions:</a:t>
            </a:r>
          </a:p>
          <a:p>
            <a:pPr lvl="1">
              <a:lnSpc>
                <a:spcPct val="120000"/>
              </a:lnSpc>
              <a:spcBef>
                <a:spcPts val="0"/>
              </a:spcBef>
              <a:spcAft>
                <a:spcPts val="300"/>
              </a:spcAft>
            </a:pPr>
            <a:r>
              <a:rPr lang="en-US" sz="1333" dirty="0">
                <a:sym typeface="Wingdings" pitchFamily="2" charset="2"/>
              </a:rPr>
              <a:t>In browser/UI completion suggestion.</a:t>
            </a:r>
          </a:p>
          <a:p>
            <a:pPr lvl="1">
              <a:lnSpc>
                <a:spcPct val="120000"/>
              </a:lnSpc>
              <a:spcBef>
                <a:spcPts val="0"/>
              </a:spcBef>
              <a:spcAft>
                <a:spcPts val="300"/>
              </a:spcAft>
            </a:pPr>
            <a:r>
              <a:rPr lang="en-US" sz="1333" dirty="0">
                <a:sym typeface="Wingdings" pitchFamily="2" charset="2"/>
              </a:rPr>
              <a:t>In microservice verification before storing, in case no your UI.</a:t>
            </a:r>
            <a:endParaRPr lang="en-US" sz="1333" dirty="0"/>
          </a:p>
        </p:txBody>
      </p:sp>
    </p:spTree>
    <p:extLst>
      <p:ext uri="{BB962C8B-B14F-4D97-AF65-F5344CB8AC3E}">
        <p14:creationId xmlns:p14="http://schemas.microsoft.com/office/powerpoint/2010/main" val="21115474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(Demo)</a:t>
            </a:r>
          </a:p>
        </p:txBody>
      </p:sp>
      <p:pic>
        <p:nvPicPr>
          <p:cNvPr id="7" name="Picture 6">
            <a:extLst>
              <a:ext uri="{FF2B5EF4-FFF2-40B4-BE49-F238E27FC236}">
                <a16:creationId xmlns:a16="http://schemas.microsoft.com/office/drawing/2014/main" id="{9757BADF-AC8D-2047-A2BD-4E901EDEB1EE}"/>
              </a:ext>
            </a:extLst>
          </p:cNvPr>
          <p:cNvPicPr>
            <a:picLocks noChangeAspect="1"/>
          </p:cNvPicPr>
          <p:nvPr/>
        </p:nvPicPr>
        <p:blipFill>
          <a:blip r:embed="rId2"/>
          <a:stretch>
            <a:fillRect/>
          </a:stretch>
        </p:blipFill>
        <p:spPr>
          <a:xfrm>
            <a:off x="1132608" y="1265124"/>
            <a:ext cx="7538027" cy="4654230"/>
          </a:xfrm>
          <a:prstGeom prst="rect">
            <a:avLst/>
          </a:prstGeom>
        </p:spPr>
      </p:pic>
      <p:sp>
        <p:nvSpPr>
          <p:cNvPr id="8" name="Rectangle 7">
            <a:extLst>
              <a:ext uri="{FF2B5EF4-FFF2-40B4-BE49-F238E27FC236}">
                <a16:creationId xmlns:a16="http://schemas.microsoft.com/office/drawing/2014/main" id="{2E2AB17B-9DF3-0E4C-A7B8-8A4E5C391305}"/>
              </a:ext>
            </a:extLst>
          </p:cNvPr>
          <p:cNvSpPr/>
          <p:nvPr/>
        </p:nvSpPr>
        <p:spPr>
          <a:xfrm>
            <a:off x="473546" y="693727"/>
            <a:ext cx="5428490" cy="369332"/>
          </a:xfrm>
          <a:prstGeom prst="rect">
            <a:avLst/>
          </a:prstGeom>
        </p:spPr>
        <p:txBody>
          <a:bodyPr wrap="square">
            <a:spAutoFit/>
          </a:bodyPr>
          <a:lstStyle/>
          <a:p>
            <a:r>
              <a:rPr lang="en-US" dirty="0"/>
              <a:t>https://</a:t>
            </a:r>
            <a:r>
              <a:rPr lang="en-US" dirty="0" err="1"/>
              <a:t>github.com</a:t>
            </a:r>
            <a:r>
              <a:rPr lang="en-US" dirty="0"/>
              <a:t>/</a:t>
            </a:r>
            <a:r>
              <a:rPr lang="en-US" dirty="0" err="1"/>
              <a:t>shahinkar</a:t>
            </a:r>
            <a:r>
              <a:rPr lang="en-US" dirty="0"/>
              <a:t>/Angular-</a:t>
            </a:r>
            <a:r>
              <a:rPr lang="en-US" dirty="0" err="1"/>
              <a:t>SmartyStreets</a:t>
            </a:r>
            <a:endParaRPr lang="en-US" dirty="0"/>
          </a:p>
        </p:txBody>
      </p:sp>
    </p:spTree>
    <p:extLst>
      <p:ext uri="{BB962C8B-B14F-4D97-AF65-F5344CB8AC3E}">
        <p14:creationId xmlns:p14="http://schemas.microsoft.com/office/powerpoint/2010/main" val="806739454"/>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Flow</a:t>
            </a:r>
          </a:p>
        </p:txBody>
      </p:sp>
      <p:pic>
        <p:nvPicPr>
          <p:cNvPr id="3" name="Picture 2">
            <a:extLst>
              <a:ext uri="{FF2B5EF4-FFF2-40B4-BE49-F238E27FC236}">
                <a16:creationId xmlns:a16="http://schemas.microsoft.com/office/drawing/2014/main" id="{90A05144-5EBC-7649-97E0-971419ED9743}"/>
              </a:ext>
            </a:extLst>
          </p:cNvPr>
          <p:cNvPicPr>
            <a:picLocks noChangeAspect="1"/>
          </p:cNvPicPr>
          <p:nvPr/>
        </p:nvPicPr>
        <p:blipFill>
          <a:blip r:embed="rId2"/>
          <a:stretch>
            <a:fillRect/>
          </a:stretch>
        </p:blipFill>
        <p:spPr>
          <a:xfrm>
            <a:off x="3179619" y="646410"/>
            <a:ext cx="8653507" cy="5565180"/>
          </a:xfrm>
          <a:prstGeom prst="rect">
            <a:avLst/>
          </a:prstGeom>
        </p:spPr>
      </p:pic>
      <p:sp>
        <p:nvSpPr>
          <p:cNvPr id="4" name="TextBox 3">
            <a:extLst>
              <a:ext uri="{FF2B5EF4-FFF2-40B4-BE49-F238E27FC236}">
                <a16:creationId xmlns:a16="http://schemas.microsoft.com/office/drawing/2014/main" id="{D459D0BA-6768-814C-9354-2F23BD27D204}"/>
              </a:ext>
            </a:extLst>
          </p:cNvPr>
          <p:cNvSpPr txBox="1"/>
          <p:nvPr/>
        </p:nvSpPr>
        <p:spPr>
          <a:xfrm>
            <a:off x="304800" y="3345872"/>
            <a:ext cx="3734164" cy="1477328"/>
          </a:xfrm>
          <a:prstGeom prst="rect">
            <a:avLst/>
          </a:prstGeom>
          <a:solidFill>
            <a:schemeClr val="bg1">
              <a:lumMod val="65000"/>
            </a:schemeClr>
          </a:solidFill>
        </p:spPr>
        <p:txBody>
          <a:bodyPr wrap="none" rtlCol="0">
            <a:spAutoFit/>
          </a:bodyPr>
          <a:lstStyle/>
          <a:p>
            <a:pPr marL="285750" indent="-285750">
              <a:buFont typeface="Arial" panose="020B0604020202020204" pitchFamily="34" charset="0"/>
              <a:buChar char="•"/>
            </a:pPr>
            <a:r>
              <a:rPr lang="en-US" dirty="0"/>
              <a:t>You need to verify in the UI</a:t>
            </a:r>
            <a:br>
              <a:rPr lang="en-US" dirty="0"/>
            </a:br>
            <a:r>
              <a:rPr lang="en-US" dirty="0"/>
              <a:t>for usability.</a:t>
            </a:r>
          </a:p>
          <a:p>
            <a:pPr marL="285750" indent="-285750">
              <a:buFont typeface="Arial" panose="020B0604020202020204" pitchFamily="34" charset="0"/>
              <a:buChar char="•"/>
            </a:pPr>
            <a:r>
              <a:rPr lang="en-US" dirty="0"/>
              <a:t>You need to verify the address in</a:t>
            </a:r>
            <a:br>
              <a:rPr lang="en-US" dirty="0"/>
            </a:br>
            <a:r>
              <a:rPr lang="en-US" dirty="0"/>
              <a:t>case it the signup came from some</a:t>
            </a:r>
            <a:br>
              <a:rPr lang="en-US" dirty="0"/>
            </a:br>
            <a:r>
              <a:rPr lang="en-US" dirty="0"/>
              <a:t>other client/application.</a:t>
            </a:r>
          </a:p>
        </p:txBody>
      </p:sp>
    </p:spTree>
    <p:extLst>
      <p:ext uri="{BB962C8B-B14F-4D97-AF65-F5344CB8AC3E}">
        <p14:creationId xmlns:p14="http://schemas.microsoft.com/office/powerpoint/2010/main" val="2632681846"/>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Flow</a:t>
            </a:r>
          </a:p>
        </p:txBody>
      </p:sp>
      <p:sp>
        <p:nvSpPr>
          <p:cNvPr id="5" name="TextBox 4">
            <a:extLst>
              <a:ext uri="{FF2B5EF4-FFF2-40B4-BE49-F238E27FC236}">
                <a16:creationId xmlns:a16="http://schemas.microsoft.com/office/drawing/2014/main" id="{2D73B8A1-8F75-B141-80C5-C26B175CA32A}"/>
              </a:ext>
            </a:extLst>
          </p:cNvPr>
          <p:cNvSpPr txBox="1"/>
          <p:nvPr/>
        </p:nvSpPr>
        <p:spPr>
          <a:xfrm>
            <a:off x="1184564" y="1569027"/>
            <a:ext cx="6666248" cy="923330"/>
          </a:xfrm>
          <a:prstGeom prst="rect">
            <a:avLst/>
          </a:prstGeom>
          <a:noFill/>
        </p:spPr>
        <p:txBody>
          <a:bodyPr wrap="none" rtlCol="0">
            <a:spAutoFit/>
          </a:bodyPr>
          <a:lstStyle/>
          <a:p>
            <a:r>
              <a:rPr lang="en-US" sz="5400" dirty="0"/>
              <a:t>Demo Python Unit Test</a:t>
            </a:r>
          </a:p>
        </p:txBody>
      </p:sp>
    </p:spTree>
    <p:extLst>
      <p:ext uri="{BB962C8B-B14F-4D97-AF65-F5344CB8AC3E}">
        <p14:creationId xmlns:p14="http://schemas.microsoft.com/office/powerpoint/2010/main" val="203230699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Middleware</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85744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78822" y="761018"/>
            <a:ext cx="5964267" cy="3602181"/>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175" y="1469736"/>
            <a:ext cx="2867794" cy="195926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6243089" y="2098964"/>
            <a:ext cx="1622829"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6243088" y="2854037"/>
            <a:ext cx="1622829"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548245" y="685800"/>
            <a:ext cx="9164782" cy="3771900"/>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038" y="4847975"/>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2316249" y="4281055"/>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55" y="4847975"/>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3913566" y="4281055"/>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70" y="4833628"/>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5528781" y="4266708"/>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547135" y="4766946"/>
            <a:ext cx="3773597" cy="1200329"/>
          </a:xfrm>
          <a:prstGeom prst="rect">
            <a:avLst/>
          </a:prstGeom>
          <a:noFill/>
        </p:spPr>
        <p:txBody>
          <a:bodyPr wrap="none" rtlCol="0">
            <a:spAutoFit/>
          </a:bodyPr>
          <a:lstStyle/>
          <a:p>
            <a:r>
              <a:rPr lang="en-US" sz="2400" dirty="0"/>
              <a:t>There are app server specific</a:t>
            </a:r>
            <a:br>
              <a:rPr lang="en-US" sz="2400" dirty="0"/>
            </a:br>
            <a:r>
              <a:rPr lang="en-US" sz="2400" dirty="0"/>
              <a:t>approaches to injecting into</a:t>
            </a:r>
            <a:br>
              <a:rPr lang="en-US" sz="2400" dirty="0"/>
            </a:br>
            <a:r>
              <a:rPr lang="en-US" sz="2400" dirty="0"/>
              <a:t>the applications.</a:t>
            </a:r>
          </a:p>
        </p:txBody>
      </p:sp>
    </p:spTree>
    <p:extLst>
      <p:ext uri="{BB962C8B-B14F-4D97-AF65-F5344CB8AC3E}">
        <p14:creationId xmlns:p14="http://schemas.microsoft.com/office/powerpoint/2010/main" val="249616656"/>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401689" y="681587"/>
            <a:ext cx="8729033" cy="3598718"/>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219941" y="4983018"/>
            <a:ext cx="8115300" cy="9652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5673437" y="1057392"/>
            <a:ext cx="5496791" cy="1423554"/>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White list of URLs</a:t>
            </a:r>
          </a:p>
          <a:p>
            <a:pPr marL="285750" indent="-285750">
              <a:buFont typeface="Arial" panose="020B0604020202020204" pitchFamily="34" charset="0"/>
              <a:buChar char="•"/>
            </a:pPr>
            <a:r>
              <a:rPr lang="en-US" dirty="0"/>
              <a:t>If not on white list:</a:t>
            </a:r>
          </a:p>
          <a:p>
            <a:pPr marL="742950" lvl="1" indent="-285750">
              <a:buFont typeface="Arial" panose="020B0604020202020204" pitchFamily="34" charset="0"/>
              <a:buChar char="•"/>
            </a:pPr>
            <a:r>
              <a:rPr lang="en-US" dirty="0"/>
              <a:t>Verify token</a:t>
            </a:r>
          </a:p>
          <a:p>
            <a:pPr marL="742950" lvl="1" indent="-285750">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5673436" y="2856750"/>
            <a:ext cx="5496791" cy="179935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List of filters of the form:</a:t>
            </a:r>
          </a:p>
          <a:p>
            <a:pPr marL="742950" lvl="1" indent="-285750">
              <a:buFont typeface="Arial" panose="020B0604020202020204" pitchFamily="34" charset="0"/>
              <a:buChar char="•"/>
            </a:pPr>
            <a:r>
              <a:rPr lang="en-US" dirty="0"/>
              <a:t>URL</a:t>
            </a:r>
          </a:p>
          <a:p>
            <a:pPr marL="742950" lvl="1" indent="-285750">
              <a:buFont typeface="Arial" panose="020B0604020202020204" pitchFamily="34" charset="0"/>
              <a:buChar char="•"/>
            </a:pPr>
            <a:r>
              <a:rPr lang="en-US" dirty="0"/>
              <a:t>HTTP Method</a:t>
            </a:r>
          </a:p>
          <a:p>
            <a:pPr marL="742950" lvl="1" indent="-285750">
              <a:buFont typeface="Arial" panose="020B0604020202020204" pitchFamily="34" charset="0"/>
              <a:buChar char="•"/>
            </a:pPr>
            <a:r>
              <a:rPr lang="en-US" dirty="0"/>
              <a:t>SNS topic to use</a:t>
            </a:r>
          </a:p>
          <a:p>
            <a:pPr marL="285750" indent="-285750">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7574973" y="5424055"/>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407193107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Single Site Image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Certificate, DNS, CloudFront, API Gateway</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2436598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Big Picture Topology</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92825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Picture Topology</a:t>
            </a:r>
          </a:p>
        </p:txBody>
      </p:sp>
      <p:pic>
        <p:nvPicPr>
          <p:cNvPr id="6" name="Picture 5">
            <a:extLst>
              <a:ext uri="{FF2B5EF4-FFF2-40B4-BE49-F238E27FC236}">
                <a16:creationId xmlns:a16="http://schemas.microsoft.com/office/drawing/2014/main" id="{32F48626-EF0E-7240-9330-48B58D287EBC}"/>
              </a:ext>
            </a:extLst>
          </p:cNvPr>
          <p:cNvPicPr>
            <a:picLocks noChangeAspect="1"/>
          </p:cNvPicPr>
          <p:nvPr/>
        </p:nvPicPr>
        <p:blipFill>
          <a:blip r:embed="rId2"/>
          <a:stretch>
            <a:fillRect/>
          </a:stretch>
        </p:blipFill>
        <p:spPr>
          <a:xfrm>
            <a:off x="0" y="758766"/>
            <a:ext cx="7378277" cy="5340467"/>
          </a:xfrm>
          <a:prstGeom prst="rect">
            <a:avLst/>
          </a:prstGeom>
        </p:spPr>
      </p:pic>
      <p:sp>
        <p:nvSpPr>
          <p:cNvPr id="11" name="TextBox 10">
            <a:extLst>
              <a:ext uri="{FF2B5EF4-FFF2-40B4-BE49-F238E27FC236}">
                <a16:creationId xmlns:a16="http://schemas.microsoft.com/office/drawing/2014/main" id="{2578AECB-C484-BA48-9DF4-F17F17DD58B0}"/>
              </a:ext>
            </a:extLst>
          </p:cNvPr>
          <p:cNvSpPr txBox="1"/>
          <p:nvPr/>
        </p:nvSpPr>
        <p:spPr>
          <a:xfrm>
            <a:off x="7378277" y="901528"/>
            <a:ext cx="4813723" cy="3847207"/>
          </a:xfrm>
          <a:prstGeom prst="rect">
            <a:avLst/>
          </a:prstGeom>
          <a:noFill/>
        </p:spPr>
        <p:txBody>
          <a:bodyPr wrap="square" rtlCol="0">
            <a:spAutoFit/>
          </a:bodyPr>
          <a:lstStyle/>
          <a:p>
            <a:r>
              <a:rPr lang="en-US" sz="2400" dirty="0"/>
              <a:t>Let’s start walking through the steps:</a:t>
            </a:r>
          </a:p>
          <a:p>
            <a:pPr marL="457200" indent="-457200">
              <a:buFont typeface="+mj-lt"/>
              <a:buAutoNum type="arabicPeriod"/>
            </a:pPr>
            <a:r>
              <a:rPr lang="en-US" sz="2000" dirty="0"/>
              <a:t>Domain/Route 53.</a:t>
            </a:r>
          </a:p>
          <a:p>
            <a:pPr marL="457200" indent="-457200">
              <a:buFont typeface="+mj-lt"/>
              <a:buAutoNum type="arabicPeriod"/>
            </a:pPr>
            <a:r>
              <a:rPr lang="en-US" sz="2000" dirty="0"/>
              <a:t>Certificate.</a:t>
            </a:r>
          </a:p>
          <a:p>
            <a:pPr marL="457200" indent="-457200">
              <a:buFont typeface="+mj-lt"/>
              <a:buAutoNum type="arabicPeriod"/>
            </a:pPr>
            <a:r>
              <a:rPr lang="en-US" sz="2000" dirty="0"/>
              <a:t>CloudFront.</a:t>
            </a:r>
          </a:p>
          <a:p>
            <a:pPr marL="457200" indent="-457200">
              <a:buFont typeface="+mj-lt"/>
              <a:buAutoNum type="arabicPeriod"/>
            </a:pPr>
            <a:r>
              <a:rPr lang="en-US" sz="2000" dirty="0"/>
              <a:t>Route 53.</a:t>
            </a:r>
          </a:p>
          <a:p>
            <a:pPr marL="457200" indent="-457200">
              <a:buFont typeface="+mj-lt"/>
              <a:buAutoNum type="arabicPeriod"/>
            </a:pPr>
            <a:r>
              <a:rPr lang="en-US" sz="2000" dirty="0"/>
              <a:t>CloudFront Again – S3.</a:t>
            </a:r>
          </a:p>
          <a:p>
            <a:pPr marL="457200" indent="-457200">
              <a:buFont typeface="+mj-lt"/>
              <a:buAutoNum type="arabicPeriod"/>
            </a:pPr>
            <a:r>
              <a:rPr lang="en-US" sz="2000" dirty="0"/>
              <a:t>API Gateway</a:t>
            </a:r>
          </a:p>
          <a:p>
            <a:pPr marL="914400" lvl="1" indent="-457200">
              <a:buFont typeface="+mj-lt"/>
              <a:buAutoNum type="arabicPeriod"/>
            </a:pPr>
            <a:r>
              <a:rPr lang="en-US" sz="2000" dirty="0"/>
              <a:t>Simple HTTP echo.</a:t>
            </a:r>
          </a:p>
          <a:p>
            <a:pPr marL="914400" lvl="1" indent="-457200">
              <a:buFont typeface="+mj-lt"/>
              <a:buAutoNum type="arabicPeriod"/>
            </a:pPr>
            <a:r>
              <a:rPr lang="en-US" sz="2000" dirty="0"/>
              <a:t>Lambda function.</a:t>
            </a:r>
          </a:p>
          <a:p>
            <a:pPr marL="457200" indent="-457200">
              <a:buFont typeface="+mj-lt"/>
              <a:buAutoNum type="arabicPeriod"/>
            </a:pPr>
            <a:r>
              <a:rPr lang="en-US" sz="2000" dirty="0"/>
              <a:t>CloudFront Again.</a:t>
            </a:r>
          </a:p>
          <a:p>
            <a:pPr marL="457200" indent="-457200">
              <a:buFont typeface="+mj-lt"/>
              <a:buAutoNum type="arabicPeriod"/>
            </a:pPr>
            <a:r>
              <a:rPr lang="en-US" sz="2000" dirty="0"/>
              <a:t>Load balancers.</a:t>
            </a:r>
          </a:p>
          <a:p>
            <a:pPr marL="457200" indent="-457200">
              <a:buFont typeface="+mj-lt"/>
              <a:buAutoNum type="arabicPeriod"/>
            </a:pPr>
            <a:endParaRPr lang="en-US" sz="2000" dirty="0"/>
          </a:p>
        </p:txBody>
      </p:sp>
    </p:spTree>
    <p:extLst>
      <p:ext uri="{BB962C8B-B14F-4D97-AF65-F5344CB8AC3E}">
        <p14:creationId xmlns:p14="http://schemas.microsoft.com/office/powerpoint/2010/main" val="782493233"/>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E528-63AC-984E-9823-904584DFFFED}"/>
              </a:ext>
            </a:extLst>
          </p:cNvPr>
          <p:cNvSpPr>
            <a:spLocks noGrp="1"/>
          </p:cNvSpPr>
          <p:nvPr>
            <p:ph type="title"/>
          </p:nvPr>
        </p:nvSpPr>
        <p:spPr>
          <a:xfrm>
            <a:off x="304800" y="52981"/>
            <a:ext cx="11039928" cy="517064"/>
          </a:xfrm>
        </p:spPr>
        <p:txBody>
          <a:bodyPr/>
          <a:lstStyle/>
          <a:p>
            <a:r>
              <a:rPr lang="en-US" dirty="0"/>
              <a:t>Domain Names and URLs</a:t>
            </a:r>
          </a:p>
        </p:txBody>
      </p:sp>
      <p:sp>
        <p:nvSpPr>
          <p:cNvPr id="3" name="Content Placeholder 2">
            <a:extLst>
              <a:ext uri="{FF2B5EF4-FFF2-40B4-BE49-F238E27FC236}">
                <a16:creationId xmlns:a16="http://schemas.microsoft.com/office/drawing/2014/main" id="{8422FD70-0DEB-FB41-8D62-490FC98C4E45}"/>
              </a:ext>
            </a:extLst>
          </p:cNvPr>
          <p:cNvSpPr>
            <a:spLocks noGrp="1"/>
          </p:cNvSpPr>
          <p:nvPr>
            <p:ph sz="half" idx="1"/>
          </p:nvPr>
        </p:nvSpPr>
        <p:spPr>
          <a:xfrm>
            <a:off x="304800" y="853440"/>
            <a:ext cx="11327653" cy="5166885"/>
          </a:xfrm>
        </p:spPr>
        <p:txBody>
          <a:bodyPr>
            <a:normAutofit lnSpcReduction="10000"/>
          </a:bodyPr>
          <a:lstStyle/>
          <a:p>
            <a:r>
              <a:rPr lang="en-US" dirty="0">
                <a:latin typeface="+mn-lt"/>
              </a:rPr>
              <a:t>You have seen that deploying microservices and endpoints can result in some strange URLs. For example, some of mine are:</a:t>
            </a:r>
          </a:p>
          <a:p>
            <a:pPr lvl="1"/>
            <a:r>
              <a:rPr lang="en-US" dirty="0">
                <a:latin typeface="+mn-lt"/>
              </a:rPr>
              <a:t>API GW: </a:t>
            </a:r>
            <a:r>
              <a:rPr lang="en-US" dirty="0">
                <a:latin typeface="+mn-lt"/>
                <a:hlinkClick r:id="rId2"/>
              </a:rPr>
              <a:t>https://y9id42n6b0.execute-api.us-east-1.amazonaws.com/</a:t>
            </a:r>
            <a:endParaRPr lang="en-US" dirty="0">
              <a:latin typeface="+mn-lt"/>
            </a:endParaRPr>
          </a:p>
          <a:p>
            <a:pPr lvl="1"/>
            <a:r>
              <a:rPr lang="en-US" dirty="0">
                <a:latin typeface="+mn-lt"/>
              </a:rPr>
              <a:t>Static content: </a:t>
            </a:r>
            <a:r>
              <a:rPr lang="en-US" dirty="0">
                <a:latin typeface="+mn-lt"/>
                <a:hlinkClick r:id="rId3"/>
              </a:rPr>
              <a:t>https://e6156f20site.s3.us-east-2.amazonaws.com/WebSite/</a:t>
            </a:r>
            <a:endParaRPr lang="en-US" dirty="0">
              <a:latin typeface="+mn-lt"/>
            </a:endParaRPr>
          </a:p>
          <a:p>
            <a:pPr lvl="1"/>
            <a:r>
              <a:rPr lang="en-US" dirty="0">
                <a:latin typeface="+mn-lt"/>
              </a:rPr>
              <a:t>EC2 Flask endpoint: ec2-3-86-201-238.compute-1.amazonaws.com</a:t>
            </a:r>
          </a:p>
          <a:p>
            <a:pPr lvl="1"/>
            <a:r>
              <a:rPr lang="en-US" dirty="0">
                <a:latin typeface="+mn-lt"/>
              </a:rPr>
              <a:t>http://e6156products-env.eba-q3nrc2nh.us-east-1.elasticbeanstalk.com/</a:t>
            </a:r>
            <a:br>
              <a:rPr lang="en-US" dirty="0">
                <a:latin typeface="+mn-lt"/>
              </a:rPr>
            </a:br>
            <a:r>
              <a:rPr lang="en-US" dirty="0">
                <a:latin typeface="+mn-lt"/>
              </a:rPr>
              <a:t>(</a:t>
            </a:r>
            <a:r>
              <a:rPr lang="en-US" b="1" dirty="0">
                <a:latin typeface="+mn-lt"/>
              </a:rPr>
              <a:t>Note: This is not HTTPs, and insecure).</a:t>
            </a:r>
            <a:endParaRPr lang="en-US" dirty="0">
              <a:latin typeface="+mn-lt"/>
            </a:endParaRPr>
          </a:p>
          <a:p>
            <a:r>
              <a:rPr lang="en-US" dirty="0">
                <a:latin typeface="+mn-lt"/>
              </a:rPr>
              <a:t>These DNS names are “weird” and do not look like they come from a common company or organization.</a:t>
            </a:r>
          </a:p>
          <a:p>
            <a:r>
              <a:rPr lang="en-US" dirty="0">
                <a:latin typeface="+mn-lt"/>
              </a:rPr>
              <a:t>Your probably want something like:</a:t>
            </a:r>
          </a:p>
          <a:p>
            <a:pPr lvl="1"/>
            <a:r>
              <a:rPr lang="en-US" dirty="0">
                <a:latin typeface="+mn-lt"/>
                <a:hlinkClick r:id="rId4"/>
              </a:rPr>
              <a:t>https://www.dff-e6156.org/index.html</a:t>
            </a:r>
            <a:endParaRPr lang="en-US" dirty="0">
              <a:latin typeface="+mn-lt"/>
            </a:endParaRPr>
          </a:p>
          <a:p>
            <a:pPr lvl="1"/>
            <a:r>
              <a:rPr lang="en-US" dirty="0">
                <a:latin typeface="+mn-lt"/>
                <a:hlinkClick r:id="rId5"/>
              </a:rPr>
              <a:t>https://api.dff-e6156.org/users</a:t>
            </a:r>
            <a:endParaRPr lang="en-US" dirty="0">
              <a:latin typeface="+mn-lt"/>
            </a:endParaRPr>
          </a:p>
          <a:p>
            <a:pPr lvl="1"/>
            <a:r>
              <a:rPr lang="en-US" dirty="0">
                <a:latin typeface="+mn-lt"/>
                <a:hlinkClick r:id="rId6"/>
              </a:rPr>
              <a:t>https://api.dff-e6156.org/accounts</a:t>
            </a:r>
            <a:endParaRPr lang="en-US" dirty="0">
              <a:latin typeface="+mn-lt"/>
            </a:endParaRPr>
          </a:p>
          <a:p>
            <a:pPr lvl="1"/>
            <a:r>
              <a:rPr lang="en-US" dirty="0">
                <a:latin typeface="+mn-lt"/>
              </a:rPr>
              <a:t>... ...</a:t>
            </a:r>
          </a:p>
          <a:p>
            <a:pPr lvl="1"/>
            <a:endParaRPr lang="en-US" dirty="0">
              <a:latin typeface="+mn-lt"/>
            </a:endParaRPr>
          </a:p>
        </p:txBody>
      </p:sp>
      <p:sp>
        <p:nvSpPr>
          <p:cNvPr id="4" name="TextBox 3">
            <a:extLst>
              <a:ext uri="{FF2B5EF4-FFF2-40B4-BE49-F238E27FC236}">
                <a16:creationId xmlns:a16="http://schemas.microsoft.com/office/drawing/2014/main" id="{D40650B4-3E1C-8C48-A867-AF7F26DB5BE2}"/>
              </a:ext>
            </a:extLst>
          </p:cNvPr>
          <p:cNvSpPr txBox="1"/>
          <p:nvPr/>
        </p:nvSpPr>
        <p:spPr>
          <a:xfrm>
            <a:off x="6531429" y="3927566"/>
            <a:ext cx="5125699" cy="1938992"/>
          </a:xfrm>
          <a:prstGeom prst="rect">
            <a:avLst/>
          </a:prstGeom>
          <a:noFill/>
        </p:spPr>
        <p:txBody>
          <a:bodyPr wrap="none" rtlCol="0">
            <a:spAutoFit/>
          </a:bodyPr>
          <a:lstStyle/>
          <a:p>
            <a:r>
              <a:rPr lang="en-US" sz="2000" dirty="0"/>
              <a:t>Accomplishing this requires:</a:t>
            </a:r>
          </a:p>
          <a:p>
            <a:pPr marL="914400" lvl="1" indent="-457200">
              <a:buFont typeface="+mj-lt"/>
              <a:buAutoNum type="arabicPeriod"/>
            </a:pPr>
            <a:r>
              <a:rPr lang="en-US" sz="2000" dirty="0"/>
              <a:t>A domain.</a:t>
            </a:r>
          </a:p>
          <a:p>
            <a:pPr marL="914400" lvl="1" indent="-457200">
              <a:buFont typeface="+mj-lt"/>
              <a:buAutoNum type="arabicPeriod"/>
            </a:pPr>
            <a:r>
              <a:rPr lang="en-US" sz="2000" dirty="0"/>
              <a:t>Certificates for the domain.</a:t>
            </a:r>
          </a:p>
          <a:p>
            <a:pPr marL="914400" lvl="1" indent="-457200">
              <a:buFont typeface="+mj-lt"/>
              <a:buAutoNum type="arabicPeriod"/>
            </a:pPr>
            <a:r>
              <a:rPr lang="en-US" sz="2000" dirty="0"/>
              <a:t>DNS entries.</a:t>
            </a:r>
          </a:p>
          <a:p>
            <a:pPr marL="914400" lvl="1" indent="-457200">
              <a:buFont typeface="+mj-lt"/>
              <a:buAutoNum type="arabicPeriod"/>
            </a:pPr>
            <a:r>
              <a:rPr lang="en-US" sz="2000" dirty="0"/>
              <a:t>Routing front end that routes to actual</a:t>
            </a:r>
            <a:br>
              <a:rPr lang="en-US" sz="2000" dirty="0"/>
            </a:br>
            <a:r>
              <a:rPr lang="en-US" sz="2000" dirty="0"/>
              <a:t>endpoints based on URL and path.</a:t>
            </a:r>
          </a:p>
        </p:txBody>
      </p:sp>
    </p:spTree>
    <p:extLst>
      <p:ext uri="{BB962C8B-B14F-4D97-AF65-F5344CB8AC3E}">
        <p14:creationId xmlns:p14="http://schemas.microsoft.com/office/powerpoint/2010/main" val="17289626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E528-63AC-984E-9823-904584DFFFED}"/>
              </a:ext>
            </a:extLst>
          </p:cNvPr>
          <p:cNvSpPr>
            <a:spLocks noGrp="1"/>
          </p:cNvSpPr>
          <p:nvPr>
            <p:ph type="title"/>
          </p:nvPr>
        </p:nvSpPr>
        <p:spPr>
          <a:xfrm>
            <a:off x="304800" y="52981"/>
            <a:ext cx="11039928" cy="517064"/>
          </a:xfrm>
        </p:spPr>
        <p:txBody>
          <a:bodyPr/>
          <a:lstStyle/>
          <a:p>
            <a:r>
              <a:rPr lang="en-US" dirty="0"/>
              <a:t>Domain Names and URLs</a:t>
            </a:r>
          </a:p>
        </p:txBody>
      </p:sp>
      <p:sp>
        <p:nvSpPr>
          <p:cNvPr id="3" name="Content Placeholder 2">
            <a:extLst>
              <a:ext uri="{FF2B5EF4-FFF2-40B4-BE49-F238E27FC236}">
                <a16:creationId xmlns:a16="http://schemas.microsoft.com/office/drawing/2014/main" id="{8422FD70-0DEB-FB41-8D62-490FC98C4E45}"/>
              </a:ext>
            </a:extLst>
          </p:cNvPr>
          <p:cNvSpPr>
            <a:spLocks noGrp="1"/>
          </p:cNvSpPr>
          <p:nvPr>
            <p:ph sz="half" idx="1"/>
          </p:nvPr>
        </p:nvSpPr>
        <p:spPr>
          <a:xfrm>
            <a:off x="304800" y="853440"/>
            <a:ext cx="11327653" cy="5166885"/>
          </a:xfrm>
        </p:spPr>
        <p:txBody>
          <a:bodyPr>
            <a:normAutofit lnSpcReduction="10000"/>
          </a:bodyPr>
          <a:lstStyle/>
          <a:p>
            <a:r>
              <a:rPr lang="en-US" dirty="0">
                <a:latin typeface="+mn-lt"/>
              </a:rPr>
              <a:t>You have seen that deploying microservices and endpoints can result in some strange URLs. For example, some of mine are:</a:t>
            </a:r>
          </a:p>
          <a:p>
            <a:pPr lvl="1"/>
            <a:r>
              <a:rPr lang="en-US" dirty="0">
                <a:latin typeface="+mn-lt"/>
              </a:rPr>
              <a:t>API GW: </a:t>
            </a:r>
            <a:r>
              <a:rPr lang="en-US" dirty="0">
                <a:latin typeface="+mn-lt"/>
                <a:hlinkClick r:id="rId2"/>
              </a:rPr>
              <a:t>https://y9id42n6b0.execute-api.us-east-1.amazonaws.com/</a:t>
            </a:r>
            <a:endParaRPr lang="en-US" dirty="0">
              <a:latin typeface="+mn-lt"/>
            </a:endParaRPr>
          </a:p>
          <a:p>
            <a:pPr lvl="1"/>
            <a:r>
              <a:rPr lang="en-US" dirty="0">
                <a:latin typeface="+mn-lt"/>
              </a:rPr>
              <a:t>Static content: </a:t>
            </a:r>
            <a:r>
              <a:rPr lang="en-US" dirty="0">
                <a:latin typeface="+mn-lt"/>
                <a:hlinkClick r:id="rId3"/>
              </a:rPr>
              <a:t>https://e6156f20site.s3.us-east-2.amazonaws.com/WebSite/</a:t>
            </a:r>
            <a:endParaRPr lang="en-US" dirty="0">
              <a:latin typeface="+mn-lt"/>
            </a:endParaRPr>
          </a:p>
          <a:p>
            <a:pPr lvl="1"/>
            <a:r>
              <a:rPr lang="en-US" dirty="0">
                <a:latin typeface="+mn-lt"/>
              </a:rPr>
              <a:t>EC2 Flask endpoint: ec2-3-86-201-238.compute-1.amazonaws.com</a:t>
            </a:r>
          </a:p>
          <a:p>
            <a:pPr lvl="1"/>
            <a:r>
              <a:rPr lang="en-US" dirty="0">
                <a:latin typeface="+mn-lt"/>
              </a:rPr>
              <a:t>http://e6156products-env.eba-q3nrc2nh.us-east-1.elasticbeanstalk.com/</a:t>
            </a:r>
            <a:br>
              <a:rPr lang="en-US" dirty="0">
                <a:latin typeface="+mn-lt"/>
              </a:rPr>
            </a:br>
            <a:r>
              <a:rPr lang="en-US" dirty="0">
                <a:latin typeface="+mn-lt"/>
              </a:rPr>
              <a:t>(</a:t>
            </a:r>
            <a:r>
              <a:rPr lang="en-US" b="1" dirty="0">
                <a:latin typeface="+mn-lt"/>
              </a:rPr>
              <a:t>Note: This is not HTTPs, and insecure).</a:t>
            </a:r>
            <a:endParaRPr lang="en-US" dirty="0">
              <a:latin typeface="+mn-lt"/>
            </a:endParaRPr>
          </a:p>
          <a:p>
            <a:r>
              <a:rPr lang="en-US" dirty="0">
                <a:latin typeface="+mn-lt"/>
              </a:rPr>
              <a:t>These DNS names are “weird” and do not look like they come from a common company or organization.</a:t>
            </a:r>
          </a:p>
          <a:p>
            <a:r>
              <a:rPr lang="en-US" dirty="0">
                <a:latin typeface="+mn-lt"/>
              </a:rPr>
              <a:t>Your probably want something like:</a:t>
            </a:r>
          </a:p>
          <a:p>
            <a:pPr lvl="1"/>
            <a:r>
              <a:rPr lang="en-US" dirty="0">
                <a:latin typeface="+mn-lt"/>
                <a:hlinkClick r:id="rId4"/>
              </a:rPr>
              <a:t>https://www.dff-e6156.org/index.html</a:t>
            </a:r>
            <a:endParaRPr lang="en-US" dirty="0">
              <a:latin typeface="+mn-lt"/>
            </a:endParaRPr>
          </a:p>
          <a:p>
            <a:pPr lvl="1"/>
            <a:r>
              <a:rPr lang="en-US" dirty="0">
                <a:latin typeface="+mn-lt"/>
                <a:hlinkClick r:id="rId5"/>
              </a:rPr>
              <a:t>https://api.dff-e6156.org/users</a:t>
            </a:r>
            <a:endParaRPr lang="en-US" dirty="0">
              <a:latin typeface="+mn-lt"/>
            </a:endParaRPr>
          </a:p>
          <a:p>
            <a:pPr lvl="1"/>
            <a:r>
              <a:rPr lang="en-US" dirty="0">
                <a:latin typeface="+mn-lt"/>
                <a:hlinkClick r:id="rId6"/>
              </a:rPr>
              <a:t>https://api.dff-e6156.org/accounts</a:t>
            </a:r>
            <a:endParaRPr lang="en-US" dirty="0">
              <a:latin typeface="+mn-lt"/>
            </a:endParaRPr>
          </a:p>
          <a:p>
            <a:pPr lvl="1"/>
            <a:r>
              <a:rPr lang="en-US" dirty="0">
                <a:latin typeface="+mn-lt"/>
              </a:rPr>
              <a:t>... ...</a:t>
            </a:r>
          </a:p>
          <a:p>
            <a:pPr lvl="1"/>
            <a:endParaRPr lang="en-US" dirty="0">
              <a:latin typeface="+mn-lt"/>
            </a:endParaRPr>
          </a:p>
        </p:txBody>
      </p:sp>
      <p:sp>
        <p:nvSpPr>
          <p:cNvPr id="4" name="TextBox 3">
            <a:extLst>
              <a:ext uri="{FF2B5EF4-FFF2-40B4-BE49-F238E27FC236}">
                <a16:creationId xmlns:a16="http://schemas.microsoft.com/office/drawing/2014/main" id="{D40650B4-3E1C-8C48-A867-AF7F26DB5BE2}"/>
              </a:ext>
            </a:extLst>
          </p:cNvPr>
          <p:cNvSpPr txBox="1"/>
          <p:nvPr/>
        </p:nvSpPr>
        <p:spPr>
          <a:xfrm>
            <a:off x="6531429" y="3927566"/>
            <a:ext cx="5125699" cy="1938992"/>
          </a:xfrm>
          <a:prstGeom prst="rect">
            <a:avLst/>
          </a:prstGeom>
          <a:noFill/>
        </p:spPr>
        <p:txBody>
          <a:bodyPr wrap="none" rtlCol="0">
            <a:spAutoFit/>
          </a:bodyPr>
          <a:lstStyle/>
          <a:p>
            <a:r>
              <a:rPr lang="en-US" sz="2000" dirty="0"/>
              <a:t>Accomplishing this requires:</a:t>
            </a:r>
          </a:p>
          <a:p>
            <a:pPr marL="914400" lvl="1" indent="-457200">
              <a:buFont typeface="+mj-lt"/>
              <a:buAutoNum type="arabicPeriod"/>
            </a:pPr>
            <a:r>
              <a:rPr lang="en-US" sz="2000" dirty="0"/>
              <a:t>A domain.</a:t>
            </a:r>
          </a:p>
          <a:p>
            <a:pPr marL="914400" lvl="1" indent="-457200">
              <a:buFont typeface="+mj-lt"/>
              <a:buAutoNum type="arabicPeriod"/>
            </a:pPr>
            <a:r>
              <a:rPr lang="en-US" sz="2000" dirty="0"/>
              <a:t>Certificates for the domain.</a:t>
            </a:r>
          </a:p>
          <a:p>
            <a:pPr marL="914400" lvl="1" indent="-457200">
              <a:buFont typeface="+mj-lt"/>
              <a:buAutoNum type="arabicPeriod"/>
            </a:pPr>
            <a:r>
              <a:rPr lang="en-US" sz="2000" dirty="0"/>
              <a:t>DNS entries.</a:t>
            </a:r>
          </a:p>
          <a:p>
            <a:pPr marL="914400" lvl="1" indent="-457200">
              <a:buFont typeface="+mj-lt"/>
              <a:buAutoNum type="arabicPeriod"/>
            </a:pPr>
            <a:r>
              <a:rPr lang="en-US" sz="2000" dirty="0"/>
              <a:t>Routing front end that routes to actual</a:t>
            </a:r>
            <a:br>
              <a:rPr lang="en-US" sz="2000" dirty="0"/>
            </a:br>
            <a:r>
              <a:rPr lang="en-US" sz="2000" dirty="0"/>
              <a:t>endpoints based on URL and path.</a:t>
            </a:r>
          </a:p>
        </p:txBody>
      </p:sp>
      <p:sp>
        <p:nvSpPr>
          <p:cNvPr id="5" name="Rounded Rectangle 4">
            <a:extLst>
              <a:ext uri="{FF2B5EF4-FFF2-40B4-BE49-F238E27FC236}">
                <a16:creationId xmlns:a16="http://schemas.microsoft.com/office/drawing/2014/main" id="{319E9938-61D6-4849-9F4B-CFD06E3D181C}"/>
              </a:ext>
            </a:extLst>
          </p:cNvPr>
          <p:cNvSpPr/>
          <p:nvPr/>
        </p:nvSpPr>
        <p:spPr>
          <a:xfrm>
            <a:off x="609600" y="1245327"/>
            <a:ext cx="10633166" cy="462123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t>Setting all of this up can be tedious and error prone.</a:t>
            </a:r>
          </a:p>
          <a:p>
            <a:pPr marL="457200" indent="-457200">
              <a:buFont typeface="Arial" panose="020B0604020202020204" pitchFamily="34" charset="0"/>
              <a:buChar char="•"/>
            </a:pPr>
            <a:r>
              <a:rPr lang="en-US" sz="3200" dirty="0"/>
              <a:t>Not as tricky as ECS, but still unpleasant.</a:t>
            </a:r>
          </a:p>
          <a:p>
            <a:pPr marL="457200" indent="-457200">
              <a:buFont typeface="Arial" panose="020B0604020202020204" pitchFamily="34" charset="0"/>
              <a:buChar char="•"/>
            </a:pPr>
            <a:r>
              <a:rPr lang="en-US" sz="3200" dirty="0"/>
              <a:t>Also, this is cloud</a:t>
            </a:r>
          </a:p>
          <a:p>
            <a:pPr marL="914400" lvl="1" indent="-457200">
              <a:buFont typeface="Arial" panose="020B0604020202020204" pitchFamily="34" charset="0"/>
              <a:buChar char="•"/>
            </a:pPr>
            <a:r>
              <a:rPr lang="en-US" sz="3200" i="1" dirty="0"/>
              <a:t>Infrastructure design and management.</a:t>
            </a:r>
          </a:p>
          <a:p>
            <a:pPr marL="914400" lvl="1" indent="-457200">
              <a:buFont typeface="Arial" panose="020B0604020202020204" pitchFamily="34" charset="0"/>
              <a:buChar char="•"/>
            </a:pPr>
            <a:r>
              <a:rPr lang="en-US" sz="3200" i="1" dirty="0"/>
              <a:t>Not cloud application development.</a:t>
            </a:r>
          </a:p>
          <a:p>
            <a:pPr marL="914400" lvl="1" indent="-457200">
              <a:buFont typeface="Arial" panose="020B0604020202020204" pitchFamily="34" charset="0"/>
              <a:buChar char="•"/>
            </a:pPr>
            <a:r>
              <a:rPr lang="en-US" sz="3200" dirty="0"/>
              <a:t>These are different roles and teams in most cases.</a:t>
            </a:r>
          </a:p>
          <a:p>
            <a:pPr marL="457200" indent="-457200">
              <a:buFont typeface="Arial" panose="020B0604020202020204" pitchFamily="34" charset="0"/>
              <a:buChar char="•"/>
            </a:pPr>
            <a:r>
              <a:rPr lang="en-US" sz="3200" dirty="0"/>
              <a:t>Basic familiarity with the concepts is helpful.</a:t>
            </a:r>
          </a:p>
          <a:p>
            <a:pPr marL="457200" indent="-457200">
              <a:buFont typeface="Arial" panose="020B0604020202020204" pitchFamily="34" charset="0"/>
              <a:buChar char="•"/>
            </a:pPr>
            <a:r>
              <a:rPr lang="en-US" sz="3200" dirty="0"/>
              <a:t>We will not have milestones/tasks on these topics.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61421896"/>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Single Site Image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Certificate, DNS, CloudFront, API Gateway</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
        <p:nvSpPr>
          <p:cNvPr id="2" name="Rounded Rectangle 1">
            <a:extLst>
              <a:ext uri="{FF2B5EF4-FFF2-40B4-BE49-F238E27FC236}">
                <a16:creationId xmlns:a16="http://schemas.microsoft.com/office/drawing/2014/main" id="{552D35F3-E285-7943-8E7B-6F7E04014552}"/>
              </a:ext>
            </a:extLst>
          </p:cNvPr>
          <p:cNvSpPr/>
          <p:nvPr/>
        </p:nvSpPr>
        <p:spPr>
          <a:xfrm>
            <a:off x="798786" y="956441"/>
            <a:ext cx="10226566" cy="46350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2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Reminder: 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
        <p:nvSpPr>
          <p:cNvPr id="3" name="TextBox 2">
            <a:extLst>
              <a:ext uri="{FF2B5EF4-FFF2-40B4-BE49-F238E27FC236}">
                <a16:creationId xmlns:a16="http://schemas.microsoft.com/office/drawing/2014/main" id="{0BEB51E9-CA82-7942-9E8F-4BB3BDFAD3CF}"/>
              </a:ext>
            </a:extLst>
          </p:cNvPr>
          <p:cNvSpPr txBox="1"/>
          <p:nvPr/>
        </p:nvSpPr>
        <p:spPr>
          <a:xfrm>
            <a:off x="8717280" y="2272937"/>
            <a:ext cx="2504725" cy="646331"/>
          </a:xfrm>
          <a:prstGeom prst="rect">
            <a:avLst/>
          </a:prstGeom>
          <a:noFill/>
        </p:spPr>
        <p:txBody>
          <a:bodyPr wrap="none" rtlCol="0">
            <a:spAutoFit/>
          </a:bodyPr>
          <a:lstStyle/>
          <a:p>
            <a:r>
              <a:rPr lang="en-US" dirty="0"/>
              <a:t>Requires defining a Slack</a:t>
            </a:r>
            <a:br>
              <a:rPr lang="en-US" dirty="0"/>
            </a:br>
            <a:r>
              <a:rPr lang="en-US" dirty="0"/>
              <a:t>Webhook</a:t>
            </a:r>
          </a:p>
        </p:txBody>
      </p:sp>
    </p:spTree>
    <p:extLst>
      <p:ext uri="{BB962C8B-B14F-4D97-AF65-F5344CB8AC3E}">
        <p14:creationId xmlns:p14="http://schemas.microsoft.com/office/powerpoint/2010/main" val="3357938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6351104" y="766235"/>
            <a:ext cx="5431593" cy="5410728"/>
          </a:xfrm>
        </p:spPr>
        <p:txBody>
          <a:bodyPr>
            <a:normAutofit/>
          </a:bodyPr>
          <a:lstStyle/>
          <a:p>
            <a:r>
              <a:rPr lang="en-US" sz="2000" dirty="0"/>
              <a:t>General concept:</a:t>
            </a:r>
          </a:p>
          <a:p>
            <a:pPr lvl="1"/>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a:t>
            </a:r>
            <a:r>
              <a:rPr lang="en-US" sz="1600" dirty="0">
                <a:hlinkClick r:id="rId4"/>
              </a:rPr>
              <a:t>https://en.wikipedia.org/wiki/Webhook</a:t>
            </a:r>
            <a:r>
              <a:rPr lang="en-US" sz="1600" dirty="0"/>
              <a:t>)</a:t>
            </a:r>
          </a:p>
          <a:p>
            <a:pPr lvl="1"/>
            <a:r>
              <a:rPr lang="en-US" sz="1600" dirty="0"/>
              <a:t>Webhooks allow user notification or triggering operations at site </a:t>
            </a:r>
            <a:r>
              <a:rPr lang="en-US" sz="1600" i="1" dirty="0"/>
              <a:t>T </a:t>
            </a:r>
            <a:r>
              <a:rPr lang="en-US" sz="1600" dirty="0"/>
              <a:t>when something interesting happens on site </a:t>
            </a:r>
            <a:r>
              <a:rPr lang="en-US" sz="1600" i="1" dirty="0"/>
              <a:t>S.</a:t>
            </a:r>
            <a:r>
              <a:rPr lang="en-US" sz="1600" dirty="0"/>
              <a:t> The semantics of what “is interesting” depends on sites and applications.</a:t>
            </a:r>
          </a:p>
          <a:p>
            <a:pPr lvl="1"/>
            <a:endParaRPr lang="en-US" sz="1600" dirty="0"/>
          </a:p>
          <a:p>
            <a:r>
              <a:rPr lang="en-US" sz="2000" dirty="0"/>
              <a:t>Slack provides some examples, including a help desk scenario. (</a:t>
            </a:r>
            <a:r>
              <a:rPr lang="en-US" sz="2000" dirty="0">
                <a:hlinkClick r:id="rId5"/>
              </a:rPr>
              <a:t>https://api.slack.com/best-practices/blueprints/actionable-notifications</a:t>
            </a:r>
            <a:r>
              <a:rPr lang="en-US" sz="2000" dirty="0"/>
              <a:t>)</a:t>
            </a:r>
          </a:p>
          <a:p>
            <a:endParaRPr lang="en-US" sz="2000" dirty="0"/>
          </a:p>
          <a:p>
            <a:r>
              <a:rPr lang="en-US" sz="2000" dirty="0"/>
              <a:t>Many sites APIs support Webhooks.</a:t>
            </a:r>
          </a:p>
          <a:p>
            <a:endParaRPr lang="en-US" sz="2000" dirty="0"/>
          </a:p>
        </p:txBody>
      </p:sp>
      <p:pic>
        <p:nvPicPr>
          <p:cNvPr id="6" name="Picture 5">
            <a:extLst>
              <a:ext uri="{FF2B5EF4-FFF2-40B4-BE49-F238E27FC236}">
                <a16:creationId xmlns:a16="http://schemas.microsoft.com/office/drawing/2014/main" id="{61CE2669-EAAC-764B-AA1C-BE1BD9EB6407}"/>
              </a:ext>
            </a:extLst>
          </p:cNvPr>
          <p:cNvPicPr>
            <a:picLocks noChangeAspect="1"/>
          </p:cNvPicPr>
          <p:nvPr/>
        </p:nvPicPr>
        <p:blipFill>
          <a:blip r:embed="rId6"/>
          <a:stretch>
            <a:fillRect/>
          </a:stretch>
        </p:blipFill>
        <p:spPr>
          <a:xfrm>
            <a:off x="340784" y="766235"/>
            <a:ext cx="5902330" cy="5542217"/>
          </a:xfrm>
          <a:prstGeom prst="rect">
            <a:avLst/>
          </a:prstGeom>
        </p:spPr>
      </p:pic>
    </p:spTree>
    <p:extLst>
      <p:ext uri="{BB962C8B-B14F-4D97-AF65-F5344CB8AC3E}">
        <p14:creationId xmlns:p14="http://schemas.microsoft.com/office/powerpoint/2010/main" val="382523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FF954B1-C25A-2D4F-A412-33583ADAFCB7}"/>
              </a:ext>
            </a:extLst>
          </p:cNvPr>
          <p:cNvPicPr>
            <a:picLocks noChangeAspect="1"/>
          </p:cNvPicPr>
          <p:nvPr/>
        </p:nvPicPr>
        <p:blipFill>
          <a:blip r:embed="rId4"/>
          <a:stretch>
            <a:fillRect/>
          </a:stretch>
        </p:blipFill>
        <p:spPr>
          <a:xfrm>
            <a:off x="7878220" y="236731"/>
            <a:ext cx="4108465" cy="5969631"/>
          </a:xfrm>
          <a:prstGeom prst="rect">
            <a:avLst/>
          </a:prstGeom>
        </p:spPr>
      </p:pic>
      <p:sp>
        <p:nvSpPr>
          <p:cNvPr id="9" name="Rectangle 8">
            <a:extLst>
              <a:ext uri="{FF2B5EF4-FFF2-40B4-BE49-F238E27FC236}">
                <a16:creationId xmlns:a16="http://schemas.microsoft.com/office/drawing/2014/main" id="{F083F93D-3876-2D4B-8780-08D273258BEF}"/>
              </a:ext>
            </a:extLst>
          </p:cNvPr>
          <p:cNvSpPr/>
          <p:nvPr/>
        </p:nvSpPr>
        <p:spPr>
          <a:xfrm>
            <a:off x="102658" y="822658"/>
            <a:ext cx="7672905" cy="5170646"/>
          </a:xfrm>
          <a:prstGeom prst="rect">
            <a:avLst/>
          </a:prstGeom>
        </p:spPr>
        <p:txBody>
          <a:bodyPr wrap="square">
            <a:spAutoFit/>
          </a:bodyPr>
          <a:lstStyle/>
          <a:p>
            <a:r>
              <a:rPr lang="en-US" sz="1100" b="1" dirty="0">
                <a:solidFill>
                  <a:srgbClr val="1D1C1D"/>
                </a:solidFill>
                <a:latin typeface="Slack-Lato"/>
              </a:rPr>
              <a:t>1. Receive a direct message</a:t>
            </a:r>
          </a:p>
          <a:p>
            <a:r>
              <a:rPr lang="en-US" sz="1100" dirty="0">
                <a:solidFill>
                  <a:srgbClr val="1D1C1D"/>
                </a:solidFill>
                <a:latin typeface="Slack-Lato"/>
              </a:rPr>
              <a:t>To find out when a user sends a direct messages to the app's bot we need to subscribe to the </a:t>
            </a:r>
            <a:r>
              <a:rPr lang="en-US" sz="1100" dirty="0">
                <a:solidFill>
                  <a:srgbClr val="1264A3"/>
                </a:solidFill>
                <a:latin typeface="Slack-Lato"/>
                <a:hlinkClick r:id="rId5"/>
              </a:rPr>
              <a:t>im.message</a:t>
            </a:r>
            <a:r>
              <a:rPr lang="en-US" sz="1100" dirty="0">
                <a:solidFill>
                  <a:srgbClr val="1D1C1D"/>
                </a:solidFill>
                <a:latin typeface="Slack-Lato"/>
              </a:rPr>
              <a:t> bot event sent out through the </a:t>
            </a:r>
            <a:r>
              <a:rPr lang="en-US" sz="1100" dirty="0">
                <a:solidFill>
                  <a:srgbClr val="1264A3"/>
                </a:solidFill>
                <a:latin typeface="Slack-Lato"/>
                <a:hlinkClick r:id="rId6"/>
              </a:rPr>
              <a:t>Events API</a:t>
            </a:r>
            <a:r>
              <a:rPr lang="en-US" sz="1100" dirty="0">
                <a:solidFill>
                  <a:srgbClr val="1D1C1D"/>
                </a:solidFill>
                <a:latin typeface="Slack-Lato"/>
              </a:rPr>
              <a:t>. The Events API sends a POST request to a specified URL whenever certain events occur in a Slack workspace. In the case of the </a:t>
            </a:r>
            <a:r>
              <a:rPr lang="en-US" sz="1100" dirty="0" err="1">
                <a:solidFill>
                  <a:srgbClr val="1D1C1D"/>
                </a:solidFill>
                <a:latin typeface="Slack-Lato"/>
              </a:rPr>
              <a:t>im.message</a:t>
            </a:r>
            <a:r>
              <a:rPr lang="en-US" sz="1100" dirty="0">
                <a:solidFill>
                  <a:srgbClr val="1D1C1D"/>
                </a:solidFill>
                <a:latin typeface="Slack-Lato"/>
              </a:rPr>
              <a:t> bot event, Slack will send an event as soon as the app's bot receives a direct message. The event will include information about both the message and the user who sent it.</a:t>
            </a:r>
          </a:p>
          <a:p>
            <a:r>
              <a:rPr lang="en-US" sz="1100" b="1" dirty="0">
                <a:solidFill>
                  <a:srgbClr val="1D1C1D"/>
                </a:solidFill>
                <a:latin typeface="Slack-Lato"/>
              </a:rPr>
              <a:t>2. Open a modal</a:t>
            </a:r>
          </a:p>
          <a:p>
            <a:r>
              <a:rPr lang="en-US" sz="1100" dirty="0">
                <a:solidFill>
                  <a:srgbClr val="1D1C1D"/>
                </a:solidFill>
                <a:latin typeface="Slack-Lato"/>
              </a:rPr>
              <a:t>Once a user sends the bot a direct message, the bot replies with a button to start a new announcement. When a user clicks this button, the bot will receive a request on its </a:t>
            </a:r>
            <a:r>
              <a:rPr lang="en-US" sz="1100" dirty="0">
                <a:solidFill>
                  <a:srgbClr val="1264A3"/>
                </a:solidFill>
                <a:latin typeface="Slack-Lato"/>
                <a:hlinkClick r:id="rId7"/>
              </a:rPr>
              <a:t>Interactive Components</a:t>
            </a:r>
            <a:r>
              <a:rPr lang="en-US" sz="1100" dirty="0">
                <a:solidFill>
                  <a:srgbClr val="1D1C1D"/>
                </a:solidFill>
                <a:latin typeface="Slack-Lato"/>
              </a:rPr>
              <a:t> endpoint. Using the </a:t>
            </a:r>
            <a:r>
              <a:rPr lang="en-US" sz="1100" dirty="0" err="1">
                <a:solidFill>
                  <a:srgbClr val="1D1C1D"/>
                </a:solidFill>
                <a:latin typeface="Slack-Lato"/>
              </a:rPr>
              <a:t>trigger_id</a:t>
            </a:r>
            <a:r>
              <a:rPr lang="en-US" sz="1100" dirty="0">
                <a:solidFill>
                  <a:srgbClr val="1D1C1D"/>
                </a:solidFill>
                <a:latin typeface="Slack-Lato"/>
              </a:rPr>
              <a:t> in that payload, the bot can make a call to the </a:t>
            </a:r>
            <a:r>
              <a:rPr lang="en-US" sz="1100" dirty="0">
                <a:solidFill>
                  <a:srgbClr val="1264A3"/>
                </a:solidFill>
                <a:latin typeface="Slack-Lato"/>
                <a:hlinkClick r:id="rId8"/>
              </a:rPr>
              <a:t>views.open</a:t>
            </a:r>
            <a:r>
              <a:rPr lang="en-US" sz="1100" dirty="0">
                <a:solidFill>
                  <a:srgbClr val="1D1C1D"/>
                </a:solidFill>
                <a:latin typeface="Slack-Lato"/>
              </a:rPr>
              <a:t> endpoint to open up a modal with the user. The user can draft their announcement in this modal and submit it to the bot. To include interactive functionality such as buttons and modals, you'll need to enable Interactive Components in the </a:t>
            </a:r>
            <a:r>
              <a:rPr lang="en-US" sz="1100" dirty="0">
                <a:solidFill>
                  <a:srgbClr val="1264A3"/>
                </a:solidFill>
                <a:latin typeface="Slack-Lato"/>
                <a:hlinkClick r:id="rId9"/>
              </a:rPr>
              <a:t>app settings</a:t>
            </a:r>
            <a:r>
              <a:rPr lang="en-US" sz="1100" dirty="0">
                <a:solidFill>
                  <a:srgbClr val="1D1C1D"/>
                </a:solidFill>
                <a:latin typeface="Slack-Lato"/>
              </a:rPr>
              <a:t> and supply a URL.</a:t>
            </a:r>
          </a:p>
          <a:p>
            <a:r>
              <a:rPr lang="en-US" sz="1100" b="1" dirty="0">
                <a:solidFill>
                  <a:srgbClr val="1D1C1D"/>
                </a:solidFill>
                <a:latin typeface="Slack-Lato"/>
              </a:rPr>
              <a:t>3. Preview the message</a:t>
            </a:r>
          </a:p>
          <a:p>
            <a:r>
              <a:rPr lang="en-US" sz="1100" dirty="0">
                <a:solidFill>
                  <a:srgbClr val="1D1C1D"/>
                </a:solidFill>
                <a:latin typeface="Slack-Lato"/>
              </a:rPr>
              <a:t>When the bot receives the modal submission, the bot will respond to the direct message with a preview of what that announcement would like using the </a:t>
            </a:r>
            <a:r>
              <a:rPr lang="en-US" sz="1100" dirty="0" err="1">
                <a:solidFill>
                  <a:srgbClr val="1264A3"/>
                </a:solidFill>
                <a:latin typeface="Slack-Lato"/>
                <a:hlinkClick r:id="rId10"/>
              </a:rPr>
              <a:t>chat.postMessage</a:t>
            </a:r>
            <a:r>
              <a:rPr lang="en-US" sz="1100" dirty="0" err="1">
                <a:solidFill>
                  <a:srgbClr val="1D1C1D"/>
                </a:solidFill>
                <a:latin typeface="Slack-Lato"/>
              </a:rPr>
              <a:t>method</a:t>
            </a:r>
            <a:r>
              <a:rPr lang="en-US" sz="1100" dirty="0">
                <a:solidFill>
                  <a:srgbClr val="1D1C1D"/>
                </a:solidFill>
                <a:latin typeface="Slack-Lato"/>
              </a:rPr>
              <a:t>. The app will also append a 'send request' message button to the message. The user can click this button to send a request to an admin for approval.</a:t>
            </a:r>
          </a:p>
          <a:p>
            <a:r>
              <a:rPr lang="en-US" sz="1100" b="1" dirty="0">
                <a:solidFill>
                  <a:srgbClr val="1D1C1D"/>
                </a:solidFill>
                <a:latin typeface="Slack-Lato"/>
              </a:rPr>
              <a:t>4. Send the message to an approver</a:t>
            </a:r>
          </a:p>
          <a:p>
            <a:r>
              <a:rPr lang="en-US" sz="1100" dirty="0">
                <a:solidFill>
                  <a:srgbClr val="1D1C1D"/>
                </a:solidFill>
                <a:latin typeface="Slack-Lato"/>
              </a:rPr>
              <a:t>When the user clicks the 'send request' button, the app will receive a POST request on its Interactive Message endpoint. The request will include details about who clicked the button, the contents of the original message, and a response URL. The response URL can be used by the app to update the content of the original message using an HTTP request with a JSON payload. When the message action request is received, the bot sends a direct message to a predefined approver asking them to either 'accept' or 'reject' the message using message buttons. At the same time, it sends an update to the user using the response URL to let them know that the message is pending approval.</a:t>
            </a:r>
          </a:p>
          <a:p>
            <a:r>
              <a:rPr lang="en-US" sz="1100" b="1" dirty="0">
                <a:solidFill>
                  <a:srgbClr val="1D1C1D"/>
                </a:solidFill>
                <a:latin typeface="Slack-Lato"/>
              </a:rPr>
              <a:t>5. Let the user make the final decision</a:t>
            </a:r>
          </a:p>
          <a:p>
            <a:r>
              <a:rPr lang="en-US" sz="1100" dirty="0">
                <a:solidFill>
                  <a:srgbClr val="1D1C1D"/>
                </a:solidFill>
                <a:latin typeface="Slack-Lato"/>
              </a:rPr>
              <a:t>Once the admin has approved the announcement, the app sends a message to the user using the </a:t>
            </a:r>
            <a:r>
              <a:rPr lang="en-US" sz="1100" dirty="0" err="1">
                <a:solidFill>
                  <a:srgbClr val="1D1C1D"/>
                </a:solidFill>
                <a:latin typeface="Slack-Lato"/>
              </a:rPr>
              <a:t>chat.postMessage</a:t>
            </a:r>
            <a:r>
              <a:rPr lang="en-US" sz="1100" dirty="0">
                <a:solidFill>
                  <a:srgbClr val="1D1C1D"/>
                </a:solidFill>
                <a:latin typeface="Slack-Lato"/>
              </a:rPr>
              <a:t> web API method. The message shows the updated status of the approval along with "post announcement" and "cancel" message buttons.</a:t>
            </a:r>
          </a:p>
          <a:p>
            <a:r>
              <a:rPr lang="en-US" sz="1100" b="1" dirty="0">
                <a:solidFill>
                  <a:srgbClr val="1D1C1D"/>
                </a:solidFill>
                <a:latin typeface="Slack-Lato"/>
              </a:rPr>
              <a:t>6. Post the message to the channel</a:t>
            </a:r>
          </a:p>
          <a:p>
            <a:r>
              <a:rPr lang="en-US" sz="1100" dirty="0">
                <a:solidFill>
                  <a:srgbClr val="1D1C1D"/>
                </a:solidFill>
                <a:latin typeface="Slack-Lato"/>
              </a:rPr>
              <a:t>When the user is ready to post the announcement, they can click the "post announcement" button, and the announcement will be posted to the announcements channel using </a:t>
            </a:r>
            <a:r>
              <a:rPr lang="en-US" sz="1100" dirty="0" err="1">
                <a:solidFill>
                  <a:srgbClr val="1D1C1D"/>
                </a:solidFill>
                <a:latin typeface="Slack-Lato"/>
              </a:rPr>
              <a:t>chat.postMessage</a:t>
            </a:r>
            <a:r>
              <a:rPr lang="en-US" sz="1100" dirty="0">
                <a:solidFill>
                  <a:srgbClr val="1D1C1D"/>
                </a:solidFill>
                <a:latin typeface="Slack-Lato"/>
              </a:rPr>
              <a:t> and the installers bearer token. The app can then replace its own "post announcement" message to the user with a confirmation that it's been posted, and optionally the link to the announcement itself.</a:t>
            </a:r>
            <a:endParaRPr lang="en-US" sz="1100" b="0" i="0" dirty="0">
              <a:solidFill>
                <a:srgbClr val="1D1C1D"/>
              </a:solidFill>
              <a:effectLst/>
              <a:latin typeface="Slack-Lato"/>
            </a:endParaRPr>
          </a:p>
        </p:txBody>
      </p:sp>
    </p:spTree>
    <p:extLst>
      <p:ext uri="{BB962C8B-B14F-4D97-AF65-F5344CB8AC3E}">
        <p14:creationId xmlns:p14="http://schemas.microsoft.com/office/powerpoint/2010/main" val="3259726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48763</TotalTime>
  <Words>2580</Words>
  <Application>Microsoft Macintosh PowerPoint</Application>
  <PresentationFormat>Widescreen</PresentationFormat>
  <Paragraphs>254</Paragraphs>
  <Slides>31</Slides>
  <Notes>11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Calibri</vt:lpstr>
      <vt:lpstr>Calibri Light</vt:lpstr>
      <vt:lpstr>Century Schoolbook</vt:lpstr>
      <vt:lpstr>charter</vt:lpstr>
      <vt:lpstr>Courier New</vt:lpstr>
      <vt:lpstr>Helvetica</vt:lpstr>
      <vt:lpstr>Museo For Dell</vt:lpstr>
      <vt:lpstr>Museo Sans For Dell</vt:lpstr>
      <vt:lpstr>Slack-Lato</vt:lpstr>
      <vt:lpstr>sohne</vt:lpstr>
      <vt:lpstr>Times New Roman</vt:lpstr>
      <vt:lpstr>Office Theme</vt:lpstr>
      <vt:lpstr>1_Office Theme</vt:lpstr>
      <vt:lpstr>PowerPoint Presentation</vt:lpstr>
      <vt:lpstr>PowerPoint Presentation</vt:lpstr>
      <vt:lpstr>PowerPoint Presentation</vt:lpstr>
      <vt:lpstr>Domain Names and URLs</vt:lpstr>
      <vt:lpstr>Domain Names and URLs</vt:lpstr>
      <vt:lpstr>PowerPoint Presentation</vt:lpstr>
      <vt:lpstr>PowerPoint Presentation</vt:lpstr>
      <vt:lpstr>PowerPoint Presentation</vt:lpstr>
      <vt:lpstr>PowerPoint Presentation</vt:lpstr>
      <vt:lpstr>PowerPoint Presentation</vt:lpstr>
      <vt:lpstr>Stateless</vt:lpstr>
      <vt:lpstr>Stateless</vt:lpstr>
      <vt:lpstr>REST and Isolation: Read then Update Conflict</vt:lpstr>
      <vt:lpstr>Isolation/Concurrency Control</vt:lpstr>
      <vt:lpstr>Conditional Processing  (https://blog.4psa.com/rest-best-practices-managing-concurrent-updates/)</vt:lpstr>
      <vt:lpstr>Layered System</vt:lpstr>
      <vt:lpstr>Layered Architecture</vt:lpstr>
      <vt:lpstr>Layered Architecture</vt:lpstr>
      <vt:lpstr>Composition and Asynchronous Method Invocation</vt:lpstr>
      <vt:lpstr>Asynchronous Requests – Pattern 1</vt:lpstr>
      <vt:lpstr>Success Response Codes</vt:lpstr>
      <vt:lpstr>PowerPoint Presentation</vt:lpstr>
      <vt:lpstr>Address Verification (Demo)</vt:lpstr>
      <vt:lpstr>Address Verification (Demo)</vt:lpstr>
      <vt:lpstr>Address Verification Flow</vt:lpstr>
      <vt:lpstr>Address Verification Flow</vt:lpstr>
      <vt:lpstr>PowerPoint Presentation</vt:lpstr>
      <vt:lpstr>Middleware</vt:lpstr>
      <vt:lpstr>Middleware and Flask</vt:lpstr>
      <vt:lpstr>PowerPoint Presentation</vt:lpstr>
      <vt:lpstr>Big Picture Topology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179</cp:revision>
  <cp:lastPrinted>2019-12-22T11:43:29Z</cp:lastPrinted>
  <dcterms:created xsi:type="dcterms:W3CDTF">2019-12-10T14:25:24Z</dcterms:created>
  <dcterms:modified xsi:type="dcterms:W3CDTF">2020-11-10T12:21:24Z</dcterms:modified>
</cp:coreProperties>
</file>